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88" r:id="rId2"/>
  </p:sldMasterIdLst>
  <p:notesMasterIdLst>
    <p:notesMasterId r:id="rId29"/>
  </p:notesMasterIdLst>
  <p:handoutMasterIdLst>
    <p:handoutMasterId r:id="rId30"/>
  </p:handoutMasterIdLst>
  <p:sldIdLst>
    <p:sldId id="6224" r:id="rId3"/>
    <p:sldId id="5957" r:id="rId4"/>
    <p:sldId id="6230" r:id="rId5"/>
    <p:sldId id="6255" r:id="rId6"/>
    <p:sldId id="6232" r:id="rId7"/>
    <p:sldId id="6257" r:id="rId8"/>
    <p:sldId id="6262" r:id="rId9"/>
    <p:sldId id="6263" r:id="rId10"/>
    <p:sldId id="6248" r:id="rId11"/>
    <p:sldId id="6254" r:id="rId12"/>
    <p:sldId id="6259" r:id="rId13"/>
    <p:sldId id="6228" r:id="rId14"/>
    <p:sldId id="6268" r:id="rId15"/>
    <p:sldId id="6264" r:id="rId16"/>
    <p:sldId id="6271" r:id="rId17"/>
    <p:sldId id="6256" r:id="rId18"/>
    <p:sldId id="6276" r:id="rId19"/>
    <p:sldId id="6279" r:id="rId20"/>
    <p:sldId id="6284" r:id="rId21"/>
    <p:sldId id="6281" r:id="rId22"/>
    <p:sldId id="6283" r:id="rId23"/>
    <p:sldId id="6282" r:id="rId24"/>
    <p:sldId id="6260" r:id="rId25"/>
    <p:sldId id="6231" r:id="rId26"/>
    <p:sldId id="6278" r:id="rId27"/>
    <p:sldId id="6222" r:id="rId28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pos="4016">
          <p15:clr>
            <a:srgbClr val="A4A3A4"/>
          </p15:clr>
        </p15:guide>
        <p15:guide id="3" orient="horz" pos="133">
          <p15:clr>
            <a:srgbClr val="A4A3A4"/>
          </p15:clr>
        </p15:guide>
        <p15:guide id="4" orient="horz" pos="4028">
          <p15:clr>
            <a:srgbClr val="A4A3A4"/>
          </p15:clr>
        </p15:guide>
        <p15:guide id="5" orient="horz" pos="3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J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E6F5"/>
    <a:srgbClr val="0037A7"/>
    <a:srgbClr val="FFFFFF"/>
    <a:srgbClr val="EFF5FB"/>
    <a:srgbClr val="5D59BA"/>
    <a:srgbClr val="F9680D"/>
    <a:srgbClr val="F5F7F9"/>
    <a:srgbClr val="333F50"/>
    <a:srgbClr val="C6DBF0"/>
    <a:srgbClr val="94B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25" autoAdjust="0"/>
    <p:restoredTop sz="81604" autoAdjust="0"/>
  </p:normalViewPr>
  <p:slideViewPr>
    <p:cSldViewPr showGuides="1">
      <p:cViewPr varScale="1">
        <p:scale>
          <a:sx n="92" d="100"/>
          <a:sy n="92" d="100"/>
        </p:scale>
        <p:origin x="606" y="66"/>
      </p:cViewPr>
      <p:guideLst>
        <p:guide orient="horz" pos="2165"/>
        <p:guide pos="4016"/>
        <p:guide orient="horz" pos="133"/>
        <p:guide orient="horz" pos="4028"/>
        <p:guide orient="horz" pos="3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notesViewPr>
    <p:cSldViewPr snapToGrid="0">
      <p:cViewPr varScale="1">
        <p:scale>
          <a:sx n="80" d="100"/>
          <a:sy n="80" d="100"/>
        </p:scale>
        <p:origin x="3066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5B16F-B9DC-47E3-AB36-9DE850BC754B}" type="doc">
      <dgm:prSet loTypeId="urn:microsoft.com/office/officeart/2005/8/layout/radial5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69D999AA-8BAB-480D-810B-8F5CAD6D6E7C}">
      <dgm:prSet phldrT="[文本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CN" altLang="en-US" dirty="0"/>
            <a:t>语义</a:t>
          </a:r>
        </a:p>
      </dgm:t>
    </dgm:pt>
    <dgm:pt modelId="{03831955-3EA3-4E52-A5CB-4D9CF43651E3}" type="parTrans" cxnId="{04C00180-9CEE-48EA-AF22-3DF6F5656AA6}">
      <dgm:prSet/>
      <dgm:spPr/>
      <dgm:t>
        <a:bodyPr/>
        <a:lstStyle/>
        <a:p>
          <a:endParaRPr lang="zh-CN" altLang="en-US"/>
        </a:p>
      </dgm:t>
    </dgm:pt>
    <dgm:pt modelId="{87BC4B06-B12C-4F9E-B8BE-D8E10FBA469F}" type="sibTrans" cxnId="{04C00180-9CEE-48EA-AF22-3DF6F5656AA6}">
      <dgm:prSet/>
      <dgm:spPr/>
      <dgm:t>
        <a:bodyPr/>
        <a:lstStyle/>
        <a:p>
          <a:endParaRPr lang="zh-CN" altLang="en-US"/>
        </a:p>
      </dgm:t>
    </dgm:pt>
    <dgm:pt modelId="{4B28F1FA-ED5E-4E3E-A74D-EDC192610FC6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图像</a:t>
          </a:r>
        </a:p>
      </dgm:t>
    </dgm:pt>
    <dgm:pt modelId="{DC195CDA-ADFE-4F49-B0AD-18D83DC40CA9}" type="parTrans" cxnId="{41E7F654-47E7-4E32-ABF2-3A13D749BB1B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A43BB2BE-2DB0-461E-8E8B-6ED543EE31D7}" type="sibTrans" cxnId="{41E7F654-47E7-4E32-ABF2-3A13D749BB1B}">
      <dgm:prSet/>
      <dgm:spPr/>
      <dgm:t>
        <a:bodyPr/>
        <a:lstStyle/>
        <a:p>
          <a:endParaRPr lang="zh-CN" altLang="en-US"/>
        </a:p>
      </dgm:t>
    </dgm:pt>
    <dgm:pt modelId="{92AC36D9-3DCF-483D-ABBE-1AC7FF578568}">
      <dgm:prSet phldrT="[文本]"/>
      <dgm:spPr>
        <a:solidFill>
          <a:srgbClr val="38DCA9"/>
        </a:solidFill>
      </dgm:spPr>
      <dgm:t>
        <a:bodyPr/>
        <a:lstStyle/>
        <a:p>
          <a:r>
            <a:rPr lang="zh-CN" altLang="en-US" dirty="0"/>
            <a:t>语音</a:t>
          </a:r>
        </a:p>
      </dgm:t>
    </dgm:pt>
    <dgm:pt modelId="{D96C0F35-7213-4CF7-9472-D3A22FA449CE}" type="parTrans" cxnId="{FF29DA80-B1B6-4E78-AC16-7944A8FE08AE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1436BC1E-C9D4-4B4B-BCC5-84A43C2B3B3D}" type="sibTrans" cxnId="{FF29DA80-B1B6-4E78-AC16-7944A8FE08AE}">
      <dgm:prSet/>
      <dgm:spPr/>
      <dgm:t>
        <a:bodyPr/>
        <a:lstStyle/>
        <a:p>
          <a:endParaRPr lang="zh-CN" altLang="en-US"/>
        </a:p>
      </dgm:t>
    </dgm:pt>
    <dgm:pt modelId="{95FAA672-5ED3-4365-A7FA-FC7BA61A22C0}">
      <dgm:prSet phldrT="[文本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/>
            <a:t>文本</a:t>
          </a:r>
        </a:p>
      </dgm:t>
    </dgm:pt>
    <dgm:pt modelId="{47E950B1-A3BF-4347-8E91-4D7F700FAA33}" type="parTrans" cxnId="{56B55209-4A11-4F05-A0AA-6CC47E1AE7FA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B90CFD6A-D0CB-4EE2-882E-83CCE4BD4595}" type="sibTrans" cxnId="{56B55209-4A11-4F05-A0AA-6CC47E1AE7FA}">
      <dgm:prSet/>
      <dgm:spPr/>
      <dgm:t>
        <a:bodyPr/>
        <a:lstStyle/>
        <a:p>
          <a:endParaRPr lang="zh-CN" altLang="en-US"/>
        </a:p>
      </dgm:t>
    </dgm:pt>
    <dgm:pt modelId="{85ECE4C1-51DA-4E9B-9355-C85A9D72516F}" type="pres">
      <dgm:prSet presAssocID="{EDF5B16F-B9DC-47E3-AB36-9DE850BC754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0E058E8-8D61-4D85-B68B-4BF112764CEC}" type="pres">
      <dgm:prSet presAssocID="{69D999AA-8BAB-480D-810B-8F5CAD6D6E7C}" presName="centerShape" presStyleLbl="node0" presStyleIdx="0" presStyleCnt="1"/>
      <dgm:spPr/>
    </dgm:pt>
    <dgm:pt modelId="{AEE9A2F3-808C-4656-B002-8E2687948055}" type="pres">
      <dgm:prSet presAssocID="{DC195CDA-ADFE-4F49-B0AD-18D83DC40CA9}" presName="parTrans" presStyleLbl="sibTrans2D1" presStyleIdx="0" presStyleCnt="3" custAng="10800000"/>
      <dgm:spPr/>
    </dgm:pt>
    <dgm:pt modelId="{FC0515D3-9478-4C8D-A4B3-4A66337091C0}" type="pres">
      <dgm:prSet presAssocID="{DC195CDA-ADFE-4F49-B0AD-18D83DC40CA9}" presName="connectorText" presStyleLbl="sibTrans2D1" presStyleIdx="0" presStyleCnt="3"/>
      <dgm:spPr/>
    </dgm:pt>
    <dgm:pt modelId="{FCD6A914-2782-41E5-B628-62BC6DDB721F}" type="pres">
      <dgm:prSet presAssocID="{4B28F1FA-ED5E-4E3E-A74D-EDC192610FC6}" presName="node" presStyleLbl="node1" presStyleIdx="0" presStyleCnt="3">
        <dgm:presLayoutVars>
          <dgm:bulletEnabled val="1"/>
        </dgm:presLayoutVars>
      </dgm:prSet>
      <dgm:spPr/>
    </dgm:pt>
    <dgm:pt modelId="{8B9A5FAA-0D8C-4DBE-AD0B-CF5D4EC834D3}" type="pres">
      <dgm:prSet presAssocID="{D96C0F35-7213-4CF7-9472-D3A22FA449CE}" presName="parTrans" presStyleLbl="sibTrans2D1" presStyleIdx="1" presStyleCnt="3" custAng="10924995"/>
      <dgm:spPr/>
    </dgm:pt>
    <dgm:pt modelId="{7CF13F40-766F-4783-9F1E-854ABD936828}" type="pres">
      <dgm:prSet presAssocID="{D96C0F35-7213-4CF7-9472-D3A22FA449CE}" presName="connectorText" presStyleLbl="sibTrans2D1" presStyleIdx="1" presStyleCnt="3"/>
      <dgm:spPr/>
    </dgm:pt>
    <dgm:pt modelId="{29038FB5-E21A-452F-BE1B-FD76318FEAF8}" type="pres">
      <dgm:prSet presAssocID="{92AC36D9-3DCF-483D-ABBE-1AC7FF578568}" presName="node" presStyleLbl="node1" presStyleIdx="1" presStyleCnt="3">
        <dgm:presLayoutVars>
          <dgm:bulletEnabled val="1"/>
        </dgm:presLayoutVars>
      </dgm:prSet>
      <dgm:spPr/>
    </dgm:pt>
    <dgm:pt modelId="{FDE604C4-6931-4307-9C8D-ED67A7B03043}" type="pres">
      <dgm:prSet presAssocID="{47E950B1-A3BF-4347-8E91-4D7F700FAA33}" presName="parTrans" presStyleLbl="sibTrans2D1" presStyleIdx="2" presStyleCnt="3" custAng="10774701"/>
      <dgm:spPr/>
    </dgm:pt>
    <dgm:pt modelId="{BA7EF202-13DA-4747-B77B-23BA91C558AC}" type="pres">
      <dgm:prSet presAssocID="{47E950B1-A3BF-4347-8E91-4D7F700FAA33}" presName="connectorText" presStyleLbl="sibTrans2D1" presStyleIdx="2" presStyleCnt="3"/>
      <dgm:spPr/>
    </dgm:pt>
    <dgm:pt modelId="{D4E8A56F-AD13-4232-A66F-22C1D1F1F027}" type="pres">
      <dgm:prSet presAssocID="{95FAA672-5ED3-4365-A7FA-FC7BA61A22C0}" presName="node" presStyleLbl="node1" presStyleIdx="2" presStyleCnt="3">
        <dgm:presLayoutVars>
          <dgm:bulletEnabled val="1"/>
        </dgm:presLayoutVars>
      </dgm:prSet>
      <dgm:spPr/>
    </dgm:pt>
  </dgm:ptLst>
  <dgm:cxnLst>
    <dgm:cxn modelId="{56B55209-4A11-4F05-A0AA-6CC47E1AE7FA}" srcId="{69D999AA-8BAB-480D-810B-8F5CAD6D6E7C}" destId="{95FAA672-5ED3-4365-A7FA-FC7BA61A22C0}" srcOrd="2" destOrd="0" parTransId="{47E950B1-A3BF-4347-8E91-4D7F700FAA33}" sibTransId="{B90CFD6A-D0CB-4EE2-882E-83CCE4BD4595}"/>
    <dgm:cxn modelId="{FD76140A-1B8B-4ECF-9C15-369EF8075BEB}" type="presOf" srcId="{69D999AA-8BAB-480D-810B-8F5CAD6D6E7C}" destId="{90E058E8-8D61-4D85-B68B-4BF112764CEC}" srcOrd="0" destOrd="0" presId="urn:microsoft.com/office/officeart/2005/8/layout/radial5"/>
    <dgm:cxn modelId="{DB2CF720-11A9-4F07-A780-219837EEA37E}" type="presOf" srcId="{DC195CDA-ADFE-4F49-B0AD-18D83DC40CA9}" destId="{AEE9A2F3-808C-4656-B002-8E2687948055}" srcOrd="0" destOrd="0" presId="urn:microsoft.com/office/officeart/2005/8/layout/radial5"/>
    <dgm:cxn modelId="{B9FF0125-2FEB-4AE4-9999-9EC58F0633F5}" type="presOf" srcId="{47E950B1-A3BF-4347-8E91-4D7F700FAA33}" destId="{BA7EF202-13DA-4747-B77B-23BA91C558AC}" srcOrd="1" destOrd="0" presId="urn:microsoft.com/office/officeart/2005/8/layout/radial5"/>
    <dgm:cxn modelId="{A5483A4C-A07A-4411-9FDE-656CD240273B}" type="presOf" srcId="{4B28F1FA-ED5E-4E3E-A74D-EDC192610FC6}" destId="{FCD6A914-2782-41E5-B628-62BC6DDB721F}" srcOrd="0" destOrd="0" presId="urn:microsoft.com/office/officeart/2005/8/layout/radial5"/>
    <dgm:cxn modelId="{D35DA46F-63A9-42C7-A14C-D9F6FE639CEA}" type="presOf" srcId="{47E950B1-A3BF-4347-8E91-4D7F700FAA33}" destId="{FDE604C4-6931-4307-9C8D-ED67A7B03043}" srcOrd="0" destOrd="0" presId="urn:microsoft.com/office/officeart/2005/8/layout/radial5"/>
    <dgm:cxn modelId="{41E7F654-47E7-4E32-ABF2-3A13D749BB1B}" srcId="{69D999AA-8BAB-480D-810B-8F5CAD6D6E7C}" destId="{4B28F1FA-ED5E-4E3E-A74D-EDC192610FC6}" srcOrd="0" destOrd="0" parTransId="{DC195CDA-ADFE-4F49-B0AD-18D83DC40CA9}" sibTransId="{A43BB2BE-2DB0-461E-8E8B-6ED543EE31D7}"/>
    <dgm:cxn modelId="{04C00180-9CEE-48EA-AF22-3DF6F5656AA6}" srcId="{EDF5B16F-B9DC-47E3-AB36-9DE850BC754B}" destId="{69D999AA-8BAB-480D-810B-8F5CAD6D6E7C}" srcOrd="0" destOrd="0" parTransId="{03831955-3EA3-4E52-A5CB-4D9CF43651E3}" sibTransId="{87BC4B06-B12C-4F9E-B8BE-D8E10FBA469F}"/>
    <dgm:cxn modelId="{FF29DA80-B1B6-4E78-AC16-7944A8FE08AE}" srcId="{69D999AA-8BAB-480D-810B-8F5CAD6D6E7C}" destId="{92AC36D9-3DCF-483D-ABBE-1AC7FF578568}" srcOrd="1" destOrd="0" parTransId="{D96C0F35-7213-4CF7-9472-D3A22FA449CE}" sibTransId="{1436BC1E-C9D4-4B4B-BCC5-84A43C2B3B3D}"/>
    <dgm:cxn modelId="{6CA21691-070B-4B9B-8BEB-19AE6A590469}" type="presOf" srcId="{EDF5B16F-B9DC-47E3-AB36-9DE850BC754B}" destId="{85ECE4C1-51DA-4E9B-9355-C85A9D72516F}" srcOrd="0" destOrd="0" presId="urn:microsoft.com/office/officeart/2005/8/layout/radial5"/>
    <dgm:cxn modelId="{BD0D33B4-F51D-49F2-82F5-B61C952EFD0C}" type="presOf" srcId="{92AC36D9-3DCF-483D-ABBE-1AC7FF578568}" destId="{29038FB5-E21A-452F-BE1B-FD76318FEAF8}" srcOrd="0" destOrd="0" presId="urn:microsoft.com/office/officeart/2005/8/layout/radial5"/>
    <dgm:cxn modelId="{2C1AE9B8-7ECF-49DA-8B5A-5BCEC62F839C}" type="presOf" srcId="{D96C0F35-7213-4CF7-9472-D3A22FA449CE}" destId="{7CF13F40-766F-4783-9F1E-854ABD936828}" srcOrd="1" destOrd="0" presId="urn:microsoft.com/office/officeart/2005/8/layout/radial5"/>
    <dgm:cxn modelId="{674E60D0-7DEA-4671-ABC9-6AFF17AE5BEA}" type="presOf" srcId="{D96C0F35-7213-4CF7-9472-D3A22FA449CE}" destId="{8B9A5FAA-0D8C-4DBE-AD0B-CF5D4EC834D3}" srcOrd="0" destOrd="0" presId="urn:microsoft.com/office/officeart/2005/8/layout/radial5"/>
    <dgm:cxn modelId="{29CA54D5-82B5-4C55-9A9F-58E197B0BEE7}" type="presOf" srcId="{DC195CDA-ADFE-4F49-B0AD-18D83DC40CA9}" destId="{FC0515D3-9478-4C8D-A4B3-4A66337091C0}" srcOrd="1" destOrd="0" presId="urn:microsoft.com/office/officeart/2005/8/layout/radial5"/>
    <dgm:cxn modelId="{ED6458EB-3643-4980-9961-1C120037D517}" type="presOf" srcId="{95FAA672-5ED3-4365-A7FA-FC7BA61A22C0}" destId="{D4E8A56F-AD13-4232-A66F-22C1D1F1F027}" srcOrd="0" destOrd="0" presId="urn:microsoft.com/office/officeart/2005/8/layout/radial5"/>
    <dgm:cxn modelId="{8169D1D4-77C6-42FE-81F8-924DC3F5009A}" type="presParOf" srcId="{85ECE4C1-51DA-4E9B-9355-C85A9D72516F}" destId="{90E058E8-8D61-4D85-B68B-4BF112764CEC}" srcOrd="0" destOrd="0" presId="urn:microsoft.com/office/officeart/2005/8/layout/radial5"/>
    <dgm:cxn modelId="{131439F7-DBDD-460F-A2CB-40E7871C5C2A}" type="presParOf" srcId="{85ECE4C1-51DA-4E9B-9355-C85A9D72516F}" destId="{AEE9A2F3-808C-4656-B002-8E2687948055}" srcOrd="1" destOrd="0" presId="urn:microsoft.com/office/officeart/2005/8/layout/radial5"/>
    <dgm:cxn modelId="{41CDA679-1F4C-4B3F-AF4D-5620244BDEA2}" type="presParOf" srcId="{AEE9A2F3-808C-4656-B002-8E2687948055}" destId="{FC0515D3-9478-4C8D-A4B3-4A66337091C0}" srcOrd="0" destOrd="0" presId="urn:microsoft.com/office/officeart/2005/8/layout/radial5"/>
    <dgm:cxn modelId="{59555109-3B8B-4A79-A72A-DE789CEE62CF}" type="presParOf" srcId="{85ECE4C1-51DA-4E9B-9355-C85A9D72516F}" destId="{FCD6A914-2782-41E5-B628-62BC6DDB721F}" srcOrd="2" destOrd="0" presId="urn:microsoft.com/office/officeart/2005/8/layout/radial5"/>
    <dgm:cxn modelId="{950819AD-8052-480C-BAA2-3CA0CFCADDC0}" type="presParOf" srcId="{85ECE4C1-51DA-4E9B-9355-C85A9D72516F}" destId="{8B9A5FAA-0D8C-4DBE-AD0B-CF5D4EC834D3}" srcOrd="3" destOrd="0" presId="urn:microsoft.com/office/officeart/2005/8/layout/radial5"/>
    <dgm:cxn modelId="{ACBF297D-776F-4F8A-9365-C58FABBDDBF7}" type="presParOf" srcId="{8B9A5FAA-0D8C-4DBE-AD0B-CF5D4EC834D3}" destId="{7CF13F40-766F-4783-9F1E-854ABD936828}" srcOrd="0" destOrd="0" presId="urn:microsoft.com/office/officeart/2005/8/layout/radial5"/>
    <dgm:cxn modelId="{BE90AEF1-E293-4DCE-87BC-2D2929732C94}" type="presParOf" srcId="{85ECE4C1-51DA-4E9B-9355-C85A9D72516F}" destId="{29038FB5-E21A-452F-BE1B-FD76318FEAF8}" srcOrd="4" destOrd="0" presId="urn:microsoft.com/office/officeart/2005/8/layout/radial5"/>
    <dgm:cxn modelId="{1A95C401-C42B-44EF-8740-6C31D685A079}" type="presParOf" srcId="{85ECE4C1-51DA-4E9B-9355-C85A9D72516F}" destId="{FDE604C4-6931-4307-9C8D-ED67A7B03043}" srcOrd="5" destOrd="0" presId="urn:microsoft.com/office/officeart/2005/8/layout/radial5"/>
    <dgm:cxn modelId="{F025EB3B-F428-41B4-9EB0-3D5F1326A4F5}" type="presParOf" srcId="{FDE604C4-6931-4307-9C8D-ED67A7B03043}" destId="{BA7EF202-13DA-4747-B77B-23BA91C558AC}" srcOrd="0" destOrd="0" presId="urn:microsoft.com/office/officeart/2005/8/layout/radial5"/>
    <dgm:cxn modelId="{E92C32CA-6127-442C-AE3F-613F2B7B042E}" type="presParOf" srcId="{85ECE4C1-51DA-4E9B-9355-C85A9D72516F}" destId="{D4E8A56F-AD13-4232-A66F-22C1D1F1F027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058E8-8D61-4D85-B68B-4BF112764CEC}">
      <dsp:nvSpPr>
        <dsp:cNvPr id="0" name=""/>
        <dsp:cNvSpPr/>
      </dsp:nvSpPr>
      <dsp:spPr>
        <a:xfrm>
          <a:off x="878067" y="466642"/>
          <a:ext cx="333068" cy="33306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语义</a:t>
          </a:r>
        </a:p>
      </dsp:txBody>
      <dsp:txXfrm>
        <a:off x="926844" y="515419"/>
        <a:ext cx="235514" cy="235514"/>
      </dsp:txXfrm>
    </dsp:sp>
    <dsp:sp modelId="{AEE9A2F3-808C-4656-B002-8E2687948055}">
      <dsp:nvSpPr>
        <dsp:cNvPr id="0" name=""/>
        <dsp:cNvSpPr/>
      </dsp:nvSpPr>
      <dsp:spPr>
        <a:xfrm rot="5400000">
          <a:off x="1009398" y="345592"/>
          <a:ext cx="70406" cy="11324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19959" y="357680"/>
        <a:ext cx="49284" cy="67945"/>
      </dsp:txXfrm>
    </dsp:sp>
    <dsp:sp modelId="{FCD6A914-2782-41E5-B628-62BC6DDB721F}">
      <dsp:nvSpPr>
        <dsp:cNvPr id="0" name=""/>
        <dsp:cNvSpPr/>
      </dsp:nvSpPr>
      <dsp:spPr>
        <a:xfrm>
          <a:off x="878067" y="731"/>
          <a:ext cx="333068" cy="33306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图像</a:t>
          </a:r>
        </a:p>
      </dsp:txBody>
      <dsp:txXfrm>
        <a:off x="926844" y="49508"/>
        <a:ext cx="235514" cy="235514"/>
      </dsp:txXfrm>
    </dsp:sp>
    <dsp:sp modelId="{8B9A5FAA-0D8C-4DBE-AD0B-CF5D4EC834D3}">
      <dsp:nvSpPr>
        <dsp:cNvPr id="0" name=""/>
        <dsp:cNvSpPr/>
      </dsp:nvSpPr>
      <dsp:spPr>
        <a:xfrm rot="12724995">
          <a:off x="1209418" y="692036"/>
          <a:ext cx="70406" cy="11324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28927" y="720294"/>
        <a:ext cx="49284" cy="67945"/>
      </dsp:txXfrm>
    </dsp:sp>
    <dsp:sp modelId="{29038FB5-E21A-452F-BE1B-FD76318FEAF8}">
      <dsp:nvSpPr>
        <dsp:cNvPr id="0" name=""/>
        <dsp:cNvSpPr/>
      </dsp:nvSpPr>
      <dsp:spPr>
        <a:xfrm>
          <a:off x="1281558" y="699598"/>
          <a:ext cx="333068" cy="333068"/>
        </a:xfrm>
        <a:prstGeom prst="ellipse">
          <a:avLst/>
        </a:prstGeom>
        <a:solidFill>
          <a:srgbClr val="38DC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语音</a:t>
          </a:r>
        </a:p>
      </dsp:txBody>
      <dsp:txXfrm>
        <a:off x="1330335" y="748375"/>
        <a:ext cx="235514" cy="235514"/>
      </dsp:txXfrm>
    </dsp:sp>
    <dsp:sp modelId="{FDE604C4-6931-4307-9C8D-ED67A7B03043}">
      <dsp:nvSpPr>
        <dsp:cNvPr id="0" name=""/>
        <dsp:cNvSpPr/>
      </dsp:nvSpPr>
      <dsp:spPr>
        <a:xfrm rot="19774701">
          <a:off x="809379" y="692036"/>
          <a:ext cx="70406" cy="11324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810833" y="720033"/>
        <a:ext cx="49284" cy="67945"/>
      </dsp:txXfrm>
    </dsp:sp>
    <dsp:sp modelId="{D4E8A56F-AD13-4232-A66F-22C1D1F1F027}">
      <dsp:nvSpPr>
        <dsp:cNvPr id="0" name=""/>
        <dsp:cNvSpPr/>
      </dsp:nvSpPr>
      <dsp:spPr>
        <a:xfrm>
          <a:off x="474576" y="699598"/>
          <a:ext cx="333068" cy="33306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文本</a:t>
          </a:r>
        </a:p>
      </dsp:txBody>
      <dsp:txXfrm>
        <a:off x="523353" y="748375"/>
        <a:ext cx="235514" cy="235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27DF3-20D5-4AA3-B6F5-5BDEBEEA197D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428583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5" y="9428583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BAB50-7977-4EB0-9E5B-0E97E9A54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A9987-3BFB-4CD4-BBC5-E80908BDF9AE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8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28583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5" y="9428583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5ADF1-9E0C-45AC-B015-D478428A22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22650A-3B22-4C48-85CF-E0840227AD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993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6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4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21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项目的预期需要的研发团队力量、项目经费、设施资源、合作团队等。</a:t>
            </a:r>
            <a:endParaRPr lang="en-US" altLang="zh-CN" sz="1200" i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注：鼓励跨研究院（中心）实施任务</a:t>
            </a:r>
            <a:r>
              <a:rPr lang="en-US" altLang="zh-CN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项目。</a:t>
            </a:r>
            <a:endParaRPr lang="zh-CN" altLang="en-US" sz="1200" i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项目的预期需要的研发团队力量、项目经费、设施资源、合作团队等。</a:t>
            </a:r>
            <a:endParaRPr lang="en-US" altLang="zh-CN" sz="1200" i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注：鼓励跨研究院（中心）实施任务</a:t>
            </a:r>
            <a:r>
              <a:rPr lang="en-US" altLang="zh-CN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项目。</a:t>
            </a:r>
            <a:endParaRPr lang="zh-CN" altLang="en-US" sz="1200" i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2650A-3B22-4C48-85CF-E0840227AD0A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主要阐述本任务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项目的预期成果，为系列数量明确成果类型的集合，应有统领性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。同时，需明确预期成果指标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性能的国内外水平情况，可通过图表的形式将各项技术指标与国内外先进方法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产品等进行横向比较，与项目组立项时已实现指标值或状态进行纵向比较。</a:t>
            </a:r>
            <a:endParaRPr lang="en-US" altLang="zh-CN" sz="1200" i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注：对标先进、科学合理、对标先进。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8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F25CE9-CC4B-4E53-AD66-E3C044664E2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790" y="437187"/>
            <a:ext cx="10515600" cy="33061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zh-CN" altLang="en-US" sz="2800" b="1" kern="1200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914400" rtl="0" eaLnBrk="1" latinLnBrk="0" hangingPunct="1">
              <a:defRPr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等腰三角形 6"/>
          <p:cNvSpPr/>
          <p:nvPr userDrawn="1"/>
        </p:nvSpPr>
        <p:spPr>
          <a:xfrm rot="5400000">
            <a:off x="449764" y="492464"/>
            <a:ext cx="306774" cy="205276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反黑一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0555" y="57150"/>
            <a:ext cx="2502535" cy="109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613" y="3244334"/>
            <a:ext cx="2369975" cy="3683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3201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4ADFD3-C534-4224-82C3-B0EFE13F2D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ACD46E-C0E2-49ED-A3B1-78A1725FD739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FFE221-2E36-4DE8-A933-EE0FC36510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365700-D9AA-4C81-89B9-5AE06E566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613" y="3244334"/>
            <a:ext cx="2369975" cy="3683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-2211729" y="637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九个方面的工作进展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8" y="277809"/>
            <a:ext cx="6486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附：之江实验室评选出的十件大事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（二）几个主要薄弱环节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（四）五点深切体会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（五）一声真诚的感谢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未来发展的宏观目标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科研布局的总体思路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55" y="277495"/>
            <a:ext cx="60337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推进工作策略和具体举措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2019年重点任务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 descr="段落标题1"/>
          <p:cNvSpPr/>
          <p:nvPr userDrawn="1"/>
        </p:nvSpPr>
        <p:spPr>
          <a:xfrm>
            <a:off x="1227479" y="277809"/>
            <a:ext cx="493621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3554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几点工作要求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  <p:sp>
        <p:nvSpPr>
          <p:cNvPr id="5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-1" y="6376455"/>
            <a:ext cx="531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  <p:sp>
        <p:nvSpPr>
          <p:cNvPr id="6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  <p:sp>
        <p:nvSpPr>
          <p:cNvPr id="11" name="等腰三角形 6"/>
          <p:cNvSpPr/>
          <p:nvPr userDrawn="1"/>
        </p:nvSpPr>
        <p:spPr>
          <a:xfrm rot="5400000">
            <a:off x="592339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等腰三角形 7"/>
          <p:cNvSpPr/>
          <p:nvPr userDrawn="1"/>
        </p:nvSpPr>
        <p:spPr>
          <a:xfrm rot="5400000">
            <a:off x="766203" y="327526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" y="6376455"/>
            <a:ext cx="531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80" y="77471"/>
            <a:ext cx="3255469" cy="1297025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-1" y="6376455"/>
            <a:ext cx="531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2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0" cy="6859200"/>
          </a:xfrm>
          <a:prstGeom prst="rect">
            <a:avLst/>
          </a:prstGeom>
          <a:solidFill>
            <a:srgbClr val="F8F9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4640" y="83818"/>
            <a:ext cx="2731347" cy="85682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 flipV="1">
            <a:off x="109221" y="956520"/>
            <a:ext cx="11710246" cy="213"/>
          </a:xfrm>
          <a:prstGeom prst="line">
            <a:avLst/>
          </a:prstGeom>
          <a:ln w="63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flipH="1">
            <a:off x="12085319" y="830488"/>
            <a:ext cx="106680" cy="126032"/>
          </a:xfrm>
          <a:prstGeom prst="rect">
            <a:avLst/>
          </a:prstGeom>
          <a:solidFill>
            <a:srgbClr val="115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标题 11"/>
          <p:cNvSpPr>
            <a:spLocks noGrp="1"/>
          </p:cNvSpPr>
          <p:nvPr>
            <p:ph type="title"/>
          </p:nvPr>
        </p:nvSpPr>
        <p:spPr>
          <a:xfrm>
            <a:off x="319844" y="346505"/>
            <a:ext cx="44935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-1" y="6376455"/>
            <a:ext cx="531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-1" y="6376455"/>
            <a:ext cx="531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0477500" y="6439809"/>
            <a:ext cx="1714500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31C3E-7AC4-4C62-89AF-0CE3D196037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反白二"/>
          <p:cNvPicPr>
            <a:picLocks noChangeAspect="1"/>
          </p:cNvPicPr>
          <p:nvPr userDrawn="1"/>
        </p:nvPicPr>
        <p:blipFill>
          <a:blip r:embed="rId41">
            <a:biLevel thresh="50000"/>
          </a:blip>
          <a:srcRect l="19687" t="19242" r="15883" b="17946"/>
          <a:stretch>
            <a:fillRect/>
          </a:stretch>
        </p:blipFill>
        <p:spPr>
          <a:xfrm>
            <a:off x="10379075" y="55578"/>
            <a:ext cx="1637665" cy="6959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074" name="Picture 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-2211729" y="637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365700-D9AA-4C81-89B9-5AE06E566F7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0160" y="1885586"/>
            <a:ext cx="12246030" cy="2058913"/>
          </a:xfrm>
          <a:prstGeom prst="rect">
            <a:avLst/>
          </a:prstGeom>
          <a:solidFill>
            <a:srgbClr val="D34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8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跨媒体知识库构建关键技术研究</a:t>
            </a: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737350"/>
            <a:ext cx="12192000" cy="1206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67376" y="504853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174A73"/>
                </a:solidFill>
                <a:ea typeface="微软雅黑"/>
                <a:cs typeface="+mn-ea"/>
                <a:sym typeface="+mn-lt"/>
              </a:rPr>
              <a:t>汇报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174A73"/>
                </a:solidFill>
                <a:effectLst/>
                <a:uLnTx/>
                <a:uFillTx/>
                <a:latin typeface="+mn-lt"/>
                <a:ea typeface="微软雅黑"/>
                <a:cs typeface="+mn-ea"/>
                <a:sym typeface="+mn-lt"/>
              </a:rPr>
              <a:t>人：李太豪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74A73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80599" y="5662111"/>
            <a:ext cx="2464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174A73"/>
                </a:solidFill>
                <a:cs typeface="+mn-ea"/>
                <a:sym typeface="+mn-lt"/>
              </a:rPr>
              <a:t>2023</a:t>
            </a:r>
            <a:r>
              <a:rPr lang="zh-CN" altLang="en-US" sz="2800" b="1">
                <a:solidFill>
                  <a:srgbClr val="174A73"/>
                </a:solidFill>
                <a:cs typeface="+mn-ea"/>
                <a:sym typeface="+mn-lt"/>
              </a:rPr>
              <a:t>年</a:t>
            </a:r>
            <a:r>
              <a:rPr lang="en-US" altLang="zh-CN" sz="2800" b="1">
                <a:solidFill>
                  <a:srgbClr val="174A73"/>
                </a:solidFill>
                <a:cs typeface="+mn-ea"/>
                <a:sym typeface="+mn-lt"/>
              </a:rPr>
              <a:t>3</a:t>
            </a:r>
            <a:r>
              <a:rPr lang="zh-CN" altLang="en-US" sz="2800" b="1">
                <a:solidFill>
                  <a:srgbClr val="174A73"/>
                </a:solidFill>
                <a:cs typeface="+mn-ea"/>
                <a:sym typeface="+mn-lt"/>
              </a:rPr>
              <a:t>月</a:t>
            </a:r>
            <a:r>
              <a:rPr lang="en-US" altLang="zh-CN" sz="2800" b="1">
                <a:solidFill>
                  <a:srgbClr val="174A73"/>
                </a:solidFill>
                <a:cs typeface="+mn-ea"/>
                <a:sym typeface="+mn-lt"/>
              </a:rPr>
              <a:t>1</a:t>
            </a:r>
            <a:r>
              <a:rPr lang="zh-CN" altLang="en-US" sz="2800" b="1">
                <a:solidFill>
                  <a:srgbClr val="174A73"/>
                </a:solidFill>
                <a:cs typeface="+mn-ea"/>
                <a:sym typeface="+mn-lt"/>
              </a:rPr>
              <a:t>日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三、研究</a:t>
            </a:r>
            <a:r>
              <a:rPr lang="zh-CN" altLang="en-US">
                <a:sym typeface="微软雅黑" panose="020B0503020204020204" pitchFamily="34" charset="-122"/>
              </a:rPr>
              <a:t>内容</a:t>
            </a:r>
            <a:r>
              <a:rPr lang="en-US" altLang="zh-CN">
                <a:sym typeface="微软雅黑" panose="020B0503020204020204" pitchFamily="34" charset="-122"/>
              </a:rPr>
              <a:t>——</a:t>
            </a:r>
            <a:r>
              <a:rPr lang="en-US" altLang="zh-CN">
                <a:solidFill>
                  <a:srgbClr val="C00000"/>
                </a:solidFill>
                <a:sym typeface="微软雅黑" panose="020B0503020204020204" pitchFamily="34" charset="-122"/>
              </a:rPr>
              <a:t>3.</a:t>
            </a:r>
            <a:r>
              <a:rPr lang="zh-CN" altLang="en-US">
                <a:solidFill>
                  <a:srgbClr val="C00000"/>
                </a:solidFill>
                <a:sym typeface="微软雅黑" panose="020B0503020204020204" pitchFamily="34" charset="-122"/>
              </a:rPr>
              <a:t>跨</a:t>
            </a:r>
            <a:r>
              <a:rPr lang="zh-CN" altLang="en-US" dirty="0">
                <a:solidFill>
                  <a:srgbClr val="C00000"/>
                </a:solidFill>
                <a:sym typeface="微软雅黑" panose="020B0503020204020204" pitchFamily="34" charset="-122"/>
              </a:rPr>
              <a:t>媒体知识概念关联推理</a:t>
            </a:r>
            <a:endParaRPr dirty="0">
              <a:solidFill>
                <a:srgbClr val="C00000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3045648" y="5286965"/>
            <a:ext cx="6379845" cy="130356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8" name="圆角矩形 5"/>
          <p:cNvSpPr/>
          <p:nvPr/>
        </p:nvSpPr>
        <p:spPr>
          <a:xfrm>
            <a:off x="3072000" y="4121567"/>
            <a:ext cx="6379845" cy="908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9" name="圆角矩形 6"/>
          <p:cNvSpPr/>
          <p:nvPr/>
        </p:nvSpPr>
        <p:spPr>
          <a:xfrm>
            <a:off x="3072000" y="3115263"/>
            <a:ext cx="6379845" cy="78920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0" name="圆角矩形 8"/>
          <p:cNvSpPr/>
          <p:nvPr/>
        </p:nvSpPr>
        <p:spPr>
          <a:xfrm>
            <a:off x="7036633" y="4322062"/>
            <a:ext cx="1826659" cy="61835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跨媒体联合</a:t>
            </a:r>
            <a:r>
              <a:rPr lang="zh-CN" altLang="en-US" sz="1600" dirty="0"/>
              <a:t>预训练模型</a:t>
            </a:r>
          </a:p>
        </p:txBody>
      </p:sp>
      <p:sp>
        <p:nvSpPr>
          <p:cNvPr id="11" name="圆角矩形 11"/>
          <p:cNvSpPr/>
          <p:nvPr/>
        </p:nvSpPr>
        <p:spPr>
          <a:xfrm>
            <a:off x="3542278" y="4321762"/>
            <a:ext cx="2057687" cy="57043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文本</a:t>
            </a:r>
            <a:r>
              <a:rPr lang="en-US" altLang="zh-CN" sz="1600" dirty="0"/>
              <a:t>/</a:t>
            </a:r>
            <a:r>
              <a:rPr lang="zh-CN" altLang="en-US" sz="1600" dirty="0"/>
              <a:t>图像</a:t>
            </a:r>
            <a:r>
              <a:rPr lang="en-US" altLang="zh-CN" sz="1600" dirty="0"/>
              <a:t>/</a:t>
            </a:r>
            <a:r>
              <a:rPr lang="zh-CN" altLang="en-US" sz="1600" dirty="0"/>
              <a:t>语音预训练模型</a:t>
            </a:r>
          </a:p>
        </p:txBody>
      </p:sp>
      <p:sp>
        <p:nvSpPr>
          <p:cNvPr id="12" name="圆角矩形 14"/>
          <p:cNvSpPr/>
          <p:nvPr/>
        </p:nvSpPr>
        <p:spPr>
          <a:xfrm>
            <a:off x="3439647" y="3243609"/>
            <a:ext cx="2431750" cy="5325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多模态图自编码器（</a:t>
            </a:r>
            <a:r>
              <a:rPr lang="en-US" altLang="zh-CN" sz="1600" dirty="0"/>
              <a:t>Graph Auto-Encoder</a:t>
            </a:r>
            <a:r>
              <a:rPr lang="zh-CN" altLang="en-US" sz="1600" dirty="0"/>
              <a:t>）</a:t>
            </a:r>
          </a:p>
        </p:txBody>
      </p:sp>
      <p:sp>
        <p:nvSpPr>
          <p:cNvPr id="13" name="圆角矩形 16"/>
          <p:cNvSpPr/>
          <p:nvPr/>
        </p:nvSpPr>
        <p:spPr>
          <a:xfrm>
            <a:off x="6588063" y="3269190"/>
            <a:ext cx="2723798" cy="5157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基于数据增强的图对比学习</a:t>
            </a:r>
            <a:r>
              <a:rPr lang="en-US" altLang="zh-CN" sz="1600" dirty="0"/>
              <a:t>(Graph Contrastive Learning)</a:t>
            </a:r>
            <a:endParaRPr lang="zh-CN" altLang="en-US" sz="1600" dirty="0"/>
          </a:p>
        </p:txBody>
      </p:sp>
      <p:sp>
        <p:nvSpPr>
          <p:cNvPr id="14" name="虚尾箭头 23"/>
          <p:cNvSpPr/>
          <p:nvPr/>
        </p:nvSpPr>
        <p:spPr>
          <a:xfrm rot="16200000">
            <a:off x="6150161" y="5022688"/>
            <a:ext cx="22352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5" name="虚尾箭头 24"/>
          <p:cNvSpPr/>
          <p:nvPr/>
        </p:nvSpPr>
        <p:spPr>
          <a:xfrm rot="16200000">
            <a:off x="6123131" y="3829425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6" name="虚尾箭头 25"/>
          <p:cNvSpPr/>
          <p:nvPr/>
        </p:nvSpPr>
        <p:spPr>
          <a:xfrm rot="16200000">
            <a:off x="6103491" y="1924153"/>
            <a:ext cx="26416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7" name="圆角矩形 27"/>
          <p:cNvSpPr/>
          <p:nvPr/>
        </p:nvSpPr>
        <p:spPr>
          <a:xfrm>
            <a:off x="3072000" y="1035059"/>
            <a:ext cx="6379845" cy="8616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基于多模态异构图网络的跨媒体知识概念关联推理</a:t>
            </a:r>
            <a:endParaRPr lang="zh-CN" altLang="en-US" sz="2400" b="1" dirty="0">
              <a:solidFill>
                <a:srgbClr val="262626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01" y="5686739"/>
            <a:ext cx="1305405" cy="85213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77698" y="5247050"/>
            <a:ext cx="2755843" cy="418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跨媒体知识概念库（对齐）</a:t>
            </a:r>
          </a:p>
        </p:txBody>
      </p:sp>
      <p:sp>
        <p:nvSpPr>
          <p:cNvPr id="20" name="圆柱形 19"/>
          <p:cNvSpPr/>
          <p:nvPr/>
        </p:nvSpPr>
        <p:spPr>
          <a:xfrm>
            <a:off x="6701694" y="5627356"/>
            <a:ext cx="2072029" cy="767973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/>
              <a:t>跨媒体数据（非对齐）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51095" y="4121567"/>
            <a:ext cx="205768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语义对齐</a:t>
            </a:r>
          </a:p>
        </p:txBody>
      </p:sp>
      <p:sp>
        <p:nvSpPr>
          <p:cNvPr id="22" name="圆角矩形 6"/>
          <p:cNvSpPr/>
          <p:nvPr/>
        </p:nvSpPr>
        <p:spPr>
          <a:xfrm>
            <a:off x="3072000" y="2143898"/>
            <a:ext cx="6379845" cy="7892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4" name="圆角矩形 16"/>
          <p:cNvSpPr/>
          <p:nvPr/>
        </p:nvSpPr>
        <p:spPr>
          <a:xfrm>
            <a:off x="3415919" y="2259882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异构上下文信息的融合推理</a:t>
            </a:r>
          </a:p>
        </p:txBody>
      </p:sp>
      <p:sp>
        <p:nvSpPr>
          <p:cNvPr id="27" name="虚尾箭头 24"/>
          <p:cNvSpPr/>
          <p:nvPr/>
        </p:nvSpPr>
        <p:spPr>
          <a:xfrm rot="16200000">
            <a:off x="6152980" y="2849283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16788" y="4261668"/>
            <a:ext cx="1768101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跨媒体语义联合表征学习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3829" y="3152766"/>
            <a:ext cx="1548164" cy="7485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知识概念关联推理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右 2"/>
          <p:cNvSpPr/>
          <p:nvPr/>
        </p:nvSpPr>
        <p:spPr>
          <a:xfrm>
            <a:off x="5692640" y="4511646"/>
            <a:ext cx="1251317" cy="1906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70116" y="5686731"/>
            <a:ext cx="2675493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（文本</a:t>
            </a: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/</a:t>
            </a:r>
            <a:r>
              <a:rPr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图像</a:t>
            </a: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/</a:t>
            </a:r>
            <a:r>
              <a:rPr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语音</a:t>
            </a: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/...</a:t>
            </a:r>
            <a:r>
              <a:rPr lang="zh-CN" altLang="en-US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圆角矩形 16"/>
          <p:cNvSpPr/>
          <p:nvPr/>
        </p:nvSpPr>
        <p:spPr>
          <a:xfrm>
            <a:off x="6515187" y="2269874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低资源下的监督学习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33829" y="2198157"/>
            <a:ext cx="17230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语义理解核心难点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段落标题1"/>
          <p:cNvSpPr/>
          <p:nvPr/>
        </p:nvSpPr>
        <p:spPr>
          <a:xfrm>
            <a:off x="2784000" y="1773000"/>
            <a:ext cx="4834796" cy="334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一、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战略意义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二、研究目标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、预期成果与国际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对标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、资源需求</a:t>
            </a: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0" y="805815"/>
            <a:ext cx="204395" cy="756000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C00000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4141" y="829872"/>
            <a:ext cx="226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四、</a:t>
            </a:r>
            <a:r>
              <a:rPr lang="zh-CN" altLang="en-US" dirty="0">
                <a:solidFill>
                  <a:srgbClr val="FF0000"/>
                </a:solidFill>
                <a:sym typeface="微软雅黑" panose="020B0503020204020204" pitchFamily="34" charset="-122"/>
              </a:rPr>
              <a:t>预期成果</a:t>
            </a:r>
            <a:r>
              <a:rPr lang="zh-CN" altLang="en-US" dirty="0">
                <a:sym typeface="微软雅黑" panose="020B0503020204020204" pitchFamily="34" charset="-122"/>
              </a:rPr>
              <a:t>与国际对标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000" y="1845000"/>
            <a:ext cx="10404000" cy="38833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一套低资源场景下的跨媒体数据标注算法</a:t>
            </a:r>
            <a:r>
              <a:rPr lang="zh-CN" altLang="en-US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一个基于预训练模型的跨媒体数据语义对齐框架；</a:t>
            </a:r>
            <a:endParaRPr lang="en-US" altLang="zh-CN" sz="32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跨媒体异构图网络的知识概念</a:t>
            </a:r>
            <a:r>
              <a:rPr lang="zh-CN" altLang="en-US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关联推理平台</a:t>
            </a: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zh-CN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一个跨媒体知识库</a:t>
            </a:r>
            <a:r>
              <a:rPr lang="zh-CN" altLang="en-US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，支撑具有推理和联想的</a:t>
            </a:r>
            <a:r>
              <a:rPr lang="en-US" altLang="zh-CN" sz="32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32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32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微软雅黑" panose="020B0503020204020204" pitchFamily="34" charset="-122"/>
              </a:rPr>
              <a:t>预期成果</a:t>
            </a:r>
            <a:r>
              <a:rPr lang="zh-CN" altLang="en-US">
                <a:sym typeface="微软雅黑" panose="020B0503020204020204" pitchFamily="34" charset="-122"/>
              </a:rPr>
              <a:t>与国际对标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00" y="1351071"/>
            <a:ext cx="7128000" cy="48627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30728" y="6012047"/>
            <a:ext cx="6519735" cy="5810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跨媒体知识库（具有跨媒体知识和语义对齐）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357595" y="3830755"/>
            <a:ext cx="4634406" cy="2118245"/>
          </a:xfrm>
          <a:prstGeom prst="rect">
            <a:avLst/>
          </a:prstGeom>
          <a:solidFill>
            <a:srgbClr val="D6E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57594" y="1382754"/>
            <a:ext cx="4634407" cy="2118245"/>
          </a:xfrm>
          <a:prstGeom prst="rect">
            <a:avLst/>
          </a:prstGeom>
          <a:solidFill>
            <a:srgbClr val="D6E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32790" y="437187"/>
            <a:ext cx="10515600" cy="330614"/>
          </a:xfrm>
        </p:spPr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四、</a:t>
            </a:r>
            <a:r>
              <a:rPr lang="zh-CN" altLang="en-US" dirty="0">
                <a:solidFill>
                  <a:srgbClr val="FF0000"/>
                </a:solidFill>
                <a:sym typeface="微软雅黑" panose="020B0503020204020204" pitchFamily="34" charset="-122"/>
              </a:rPr>
              <a:t>预期成果</a:t>
            </a:r>
            <a:r>
              <a:rPr lang="zh-CN" altLang="en-US" dirty="0">
                <a:sym typeface="微软雅黑" panose="020B0503020204020204" pitchFamily="34" charset="-122"/>
              </a:rPr>
              <a:t>与国际</a:t>
            </a:r>
            <a:r>
              <a:rPr lang="zh-CN" altLang="en-US">
                <a:sym typeface="微软雅黑" panose="020B0503020204020204" pitchFamily="34" charset="-122"/>
              </a:rPr>
              <a:t>对标</a:t>
            </a:r>
            <a:endParaRPr dirty="0">
              <a:sym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25" y="4055593"/>
            <a:ext cx="1893407" cy="1893407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01" y="4055593"/>
            <a:ext cx="1893407" cy="1893407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065502" y="2409545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无知识库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10207" y="5992596"/>
            <a:ext cx="15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跨媒体知识库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24" y="1523169"/>
            <a:ext cx="1893408" cy="189340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00" y="1545079"/>
            <a:ext cx="1893408" cy="1893408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88442" y="1015012"/>
            <a:ext cx="508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基于跨媒体知识库的文图生成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783315" y="6084017"/>
            <a:ext cx="106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生成图像</a:t>
            </a:r>
          </a:p>
        </p:txBody>
      </p:sp>
      <p:sp>
        <p:nvSpPr>
          <p:cNvPr id="54" name="右箭头 2"/>
          <p:cNvSpPr/>
          <p:nvPr/>
        </p:nvSpPr>
        <p:spPr>
          <a:xfrm>
            <a:off x="2932048" y="4961075"/>
            <a:ext cx="36700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9"/>
          <p:cNvSpPr/>
          <p:nvPr/>
        </p:nvSpPr>
        <p:spPr>
          <a:xfrm>
            <a:off x="5990590" y="4961075"/>
            <a:ext cx="36700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27095" y="1606427"/>
            <a:ext cx="5080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预期效果：具备联想创造能力</a:t>
            </a:r>
          </a:p>
        </p:txBody>
      </p:sp>
      <p:sp>
        <p:nvSpPr>
          <p:cNvPr id="57" name="右箭头 60"/>
          <p:cNvSpPr/>
          <p:nvPr/>
        </p:nvSpPr>
        <p:spPr>
          <a:xfrm>
            <a:off x="3299052" y="2728307"/>
            <a:ext cx="2585312" cy="268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88" y="3970078"/>
            <a:ext cx="2572576" cy="175432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095089" y="5995316"/>
            <a:ext cx="782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文本</a:t>
            </a:r>
            <a:endParaRPr lang="en-US" altLang="zh-CN" dirty="0"/>
          </a:p>
        </p:txBody>
      </p:sp>
      <p:sp>
        <p:nvSpPr>
          <p:cNvPr id="60" name="文本框 59"/>
          <p:cNvSpPr txBox="1"/>
          <p:nvPr/>
        </p:nvSpPr>
        <p:spPr>
          <a:xfrm>
            <a:off x="825924" y="2475762"/>
            <a:ext cx="1893408" cy="28623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我们是龙的传人，中华民族的图腾是龙，但龙是从最早的鱼作为图腾演变而来的。能否生成一副蕴含图腾演变的画？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32790" y="437187"/>
            <a:ext cx="10515600" cy="330614"/>
          </a:xfrm>
        </p:spPr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四、</a:t>
            </a:r>
            <a:r>
              <a:rPr lang="zh-CN" altLang="en-US" dirty="0">
                <a:solidFill>
                  <a:srgbClr val="FF0000"/>
                </a:solidFill>
                <a:sym typeface="微软雅黑" panose="020B0503020204020204" pitchFamily="34" charset="-122"/>
              </a:rPr>
              <a:t>预期成果</a:t>
            </a:r>
            <a:r>
              <a:rPr lang="zh-CN" altLang="en-US" dirty="0">
                <a:sym typeface="微软雅黑" panose="020B0503020204020204" pitchFamily="34" charset="-122"/>
              </a:rPr>
              <a:t>与国际</a:t>
            </a:r>
            <a:r>
              <a:rPr lang="zh-CN" altLang="en-US">
                <a:sym typeface="微软雅黑" panose="020B0503020204020204" pitchFamily="34" charset="-122"/>
              </a:rPr>
              <a:t>对标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89449" y="1140717"/>
            <a:ext cx="8568690" cy="4243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55513" y="3192468"/>
            <a:ext cx="539919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indent="0" algn="just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电影《2012》和《后天》都是由“罗兰·艾默里奇”执导，“哈罗德·克洛泽”编剧，但主演却不同，分别是“约翰·库萨克”和“丹尼斯·奎德”。 “2012”的邻域结构与“后天”的邻域结构相似，导致两部电影具有相似的嵌入。 因此，鉴于电影</a:t>
            </a:r>
            <a:r>
              <a:rPr lang="zh-CN" altLang="en-US" sz="14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《后天》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属于“科幻”类型，可以确定</a:t>
            </a:r>
            <a:r>
              <a:rPr lang="zh-CN" altLang="en-US" sz="14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《2012》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也属于“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科幻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”类型。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1121" y="3906620"/>
            <a:ext cx="137051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输入问题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5427" y="844427"/>
            <a:ext cx="508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基于跨媒体知识库的问答</a:t>
            </a:r>
          </a:p>
        </p:txBody>
      </p:sp>
      <p:pic>
        <p:nvPicPr>
          <p:cNvPr id="22" name="Picture 2" descr="https://img2.baidu.com/it/u=341896517,2968799426&amp;fm=253&amp;fmt=auto&amp;app=138&amp;f=JPEG?w=600&amp;h=3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45" y="4716835"/>
            <a:ext cx="1321202" cy="7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materials.cdn.bcebos.com/images/106539390/7c5e95daaa284b39ad0b45331aac9983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63" y="4716835"/>
            <a:ext cx="1377725" cy="7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8565695" y="5489739"/>
            <a:ext cx="116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后天剧照</a:t>
            </a:r>
            <a:endParaRPr lang="en-US" altLang="zh-CN" dirty="0"/>
          </a:p>
          <a:p>
            <a:r>
              <a:rPr lang="zh-CN" altLang="en-US" dirty="0"/>
              <a:t>（检索）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5" name="Picture 8" descr="https://img0.baidu.com/it/u=1937718305,2792864140&amp;fm=253&amp;fmt=auto&amp;app=138&amp;f=JPG?w=740&amp;h=4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012" y="4707719"/>
            <a:ext cx="1377725" cy="77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10114316" y="5528948"/>
            <a:ext cx="136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科幻片剧照</a:t>
            </a:r>
            <a:endParaRPr lang="en-US" altLang="zh-CN" dirty="0"/>
          </a:p>
          <a:p>
            <a:r>
              <a:rPr lang="zh-CN" altLang="en-US" dirty="0"/>
              <a:t>（生成）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377678" y="1468147"/>
            <a:ext cx="195456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跨媒体回答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427" y="1412709"/>
            <a:ext cx="4302633" cy="38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预期效果：具备跨媒体推理生成能力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887572" y="190209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无知识库</a:t>
            </a:r>
          </a:p>
        </p:txBody>
      </p:sp>
      <p:sp>
        <p:nvSpPr>
          <p:cNvPr id="30" name="右箭头 59"/>
          <p:cNvSpPr/>
          <p:nvPr/>
        </p:nvSpPr>
        <p:spPr>
          <a:xfrm>
            <a:off x="2411179" y="2303112"/>
            <a:ext cx="3246771" cy="243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882876" y="5667447"/>
            <a:ext cx="15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跨媒体知识库</a:t>
            </a:r>
          </a:p>
        </p:txBody>
      </p:sp>
      <p:sp>
        <p:nvSpPr>
          <p:cNvPr id="32" name="右箭头 61"/>
          <p:cNvSpPr/>
          <p:nvPr/>
        </p:nvSpPr>
        <p:spPr>
          <a:xfrm>
            <a:off x="2906791" y="4670508"/>
            <a:ext cx="36700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63"/>
          <p:cNvSpPr/>
          <p:nvPr/>
        </p:nvSpPr>
        <p:spPr>
          <a:xfrm>
            <a:off x="5657950" y="4707719"/>
            <a:ext cx="367004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40" y="3251206"/>
            <a:ext cx="3388760" cy="231090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61121" y="2097911"/>
            <a:ext cx="1370514" cy="874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是什么类型电影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013966" y="5481371"/>
            <a:ext cx="116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剧照</a:t>
            </a:r>
            <a:endParaRPr lang="en-US" altLang="zh-CN" dirty="0"/>
          </a:p>
          <a:p>
            <a:r>
              <a:rPr lang="zh-CN" altLang="en-US" dirty="0"/>
              <a:t>（检索）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557458" y="2091337"/>
            <a:ext cx="4868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电影《2012》由“罗兰·艾默里奇”执导，“哈罗德·克洛泽”编剧，属于“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科幻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”类型。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03006">
            <a:off x="1291223" y="3334777"/>
            <a:ext cx="1674763" cy="295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四、预期成果与</a:t>
            </a:r>
            <a:r>
              <a:rPr lang="zh-CN" altLang="en-US" dirty="0">
                <a:solidFill>
                  <a:srgbClr val="FF0000"/>
                </a:solidFill>
                <a:sym typeface="微软雅黑" panose="020B0503020204020204" pitchFamily="34" charset="-122"/>
              </a:rPr>
              <a:t>国际对标</a:t>
            </a:r>
            <a:endParaRPr dirty="0">
              <a:solidFill>
                <a:srgbClr val="FF0000"/>
              </a:solidFill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200269" y="1557000"/>
          <a:ext cx="979146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知识库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跨媒体深层语义关系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推理能力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通用性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DBpedia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zh-CN" alt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莱比锡大学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458</a:t>
                      </a:r>
                      <a:r>
                        <a:rPr lang="zh-CN" altLang="en-US" sz="1800">
                          <a:sym typeface="+mn-ea"/>
                        </a:rPr>
                        <a:t>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不支持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IMGPedia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zh-CN" alt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智利大学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1500</a:t>
                      </a:r>
                      <a:r>
                        <a:rPr lang="zh-CN" altLang="en-US"/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不支持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MMKG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新加坡国立大学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不支持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KgBench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zh-CN" alt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阿姆斯特丹自由大学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不支持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Richpedia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zh-CN" alt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东南大学</a:t>
                      </a:r>
                      <a:r>
                        <a:rPr lang="zh-CN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280</a:t>
                      </a:r>
                      <a:r>
                        <a:rPr lang="zh-CN" altLang="en-US"/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不支持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本项目（</a:t>
                      </a:r>
                      <a:r>
                        <a:rPr lang="zh-CN" altLang="en-US" sz="1600" dirty="0">
                          <a:sym typeface="+mn-ea"/>
                        </a:rPr>
                        <a:t>之江实验室</a:t>
                      </a:r>
                      <a:r>
                        <a:rPr lang="zh-CN" altLang="en-US" sz="1800" dirty="0">
                          <a:sym typeface="+mn-ea"/>
                        </a:rPr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2000</a:t>
                      </a:r>
                      <a:r>
                        <a:rPr lang="zh-CN" altLang="en-US"/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200000" y="4509000"/>
            <a:ext cx="10278286" cy="2592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effectLst/>
                <a:sym typeface="+mn-ea"/>
              </a:rPr>
              <a:t>建成</a:t>
            </a:r>
            <a:r>
              <a:rPr lang="zh-CN" altLang="zh-CN" sz="2000" b="1" dirty="0">
                <a:effectLst/>
                <a:sym typeface="+mn-ea"/>
              </a:rPr>
              <a:t>由大量</a:t>
            </a:r>
            <a:r>
              <a:rPr lang="zh-CN" altLang="en-US" sz="2000" b="1" dirty="0">
                <a:effectLst/>
                <a:sym typeface="+mn-ea"/>
              </a:rPr>
              <a:t>图像实体、文本</a:t>
            </a:r>
            <a:r>
              <a:rPr lang="zh-CN" altLang="zh-CN" sz="2000" b="1" dirty="0">
                <a:effectLst/>
                <a:sym typeface="+mn-ea"/>
              </a:rPr>
              <a:t>实体和关系以及支持推理的常识规则构成超大规模的</a:t>
            </a:r>
            <a:r>
              <a:rPr lang="zh-CN" altLang="en-US" sz="2000" b="1" dirty="0">
                <a:effectLst/>
                <a:sym typeface="+mn-ea"/>
              </a:rPr>
              <a:t>跨媒体</a:t>
            </a:r>
            <a:r>
              <a:rPr lang="zh-CN" altLang="zh-CN" sz="2000" b="1" dirty="0">
                <a:effectLst/>
                <a:sym typeface="+mn-ea"/>
              </a:rPr>
              <a:t>知识库。创新点在于基于异构图网络抽取模态信息形成</a:t>
            </a:r>
            <a:r>
              <a:rPr lang="zh-CN" altLang="en-US" sz="2000" b="1" dirty="0">
                <a:effectLst/>
                <a:sym typeface="+mn-ea"/>
              </a:rPr>
              <a:t>跨媒体</a:t>
            </a:r>
            <a:r>
              <a:rPr lang="zh-CN" altLang="zh-CN" sz="2000" b="1" dirty="0">
                <a:effectLst/>
                <a:sym typeface="+mn-ea"/>
              </a:rPr>
              <a:t>知识</a:t>
            </a:r>
            <a:r>
              <a:rPr lang="zh-CN" altLang="en-US" sz="2000" b="1" dirty="0">
                <a:effectLst/>
                <a:sym typeface="+mn-ea"/>
              </a:rPr>
              <a:t>统一语义的</a:t>
            </a:r>
            <a:r>
              <a:rPr lang="zh-CN" altLang="zh-CN" sz="2000" b="1" dirty="0">
                <a:effectLst/>
                <a:sym typeface="+mn-ea"/>
              </a:rPr>
              <a:t>结构化表示，通过多模型融合深层次剖析模态之间的相互关系</a:t>
            </a:r>
            <a:r>
              <a:rPr lang="zh-CN" altLang="en-US" sz="2000" b="1" dirty="0">
                <a:sym typeface="+mn-ea"/>
              </a:rPr>
              <a:t>，支持跨媒体推理、跨媒体生成等任务</a:t>
            </a:r>
            <a:r>
              <a:rPr lang="zh-CN" altLang="zh-CN" sz="2000" b="1" dirty="0"/>
              <a:t>。</a:t>
            </a:r>
            <a:endParaRPr lang="en-US" altLang="zh-CN" sz="2000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四、预期成果与</a:t>
            </a:r>
            <a:r>
              <a:rPr lang="zh-CN" altLang="en-US" dirty="0">
                <a:solidFill>
                  <a:srgbClr val="FF0000"/>
                </a:solidFill>
                <a:sym typeface="微软雅黑" panose="020B0503020204020204" pitchFamily="34" charset="-122"/>
              </a:rPr>
              <a:t>国际对标</a:t>
            </a:r>
            <a:endParaRPr dirty="0">
              <a:solidFill>
                <a:srgbClr val="FF0000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4395" y="4725000"/>
            <a:ext cx="10403209" cy="18846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R="0" indent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</a:t>
            </a:r>
            <a:r>
              <a:rPr kumimoji="0" lang="zh-CN" altLang="en-US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训练语言模型</a:t>
            </a:r>
            <a:r>
              <a:rPr lang="zh-CN" altLang="en-US" sz="2000" b="1" noProof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</a:t>
            </a:r>
            <a:r>
              <a:rPr lang="zh-CN" sz="2000" b="1" noProof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noProof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生成器DALL</a:t>
            </a:r>
            <a:r>
              <a:rPr lang="en-US" altLang="zh-CN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-E</a:t>
            </a:r>
            <a:r>
              <a:rPr lang="zh-CN" altLang="en-US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</a:t>
            </a:r>
            <a:r>
              <a:rPr kumimoji="0" lang="zh-CN" altLang="en-US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不能</a:t>
            </a:r>
            <a:r>
              <a:rPr kumimoji="0" lang="en-US" altLang="zh-CN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分析出句子之间的逻辑关系</a:t>
            </a:r>
            <a:r>
              <a:rPr kumimoji="0" lang="zh-CN" altLang="en-US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和语义关系，没有推理能力。</a:t>
            </a:r>
            <a:r>
              <a:rPr kumimoji="0" lang="en-US" altLang="zh-CN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ChatGPT</a:t>
            </a:r>
            <a:r>
              <a:rPr kumimoji="0" lang="zh-CN" altLang="en-US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对话式大型语言模型</a:t>
            </a:r>
            <a:r>
              <a:rPr kumimoji="0" lang="zh-CN" altLang="en-US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，其本身无法形成结构化的知识，在领域推理方面表现不足。本项目</a:t>
            </a:r>
            <a:r>
              <a:rPr kumimoji="0" lang="zh-CN" altLang="en-US" sz="2000" b="1" i="0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构造的跨媒体知识库</a:t>
            </a:r>
            <a:r>
              <a:rPr kumimoji="0" lang="zh-CN" altLang="en-US" sz="2000" b="1" i="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以知识为驱动力、嵌入基本常识、协同模态之间的信息，从而更好</a:t>
            </a:r>
            <a:r>
              <a:rPr kumimoji="0" lang="zh-CN" altLang="en-US" sz="2000" b="1" i="0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的实现跨媒体智能。</a:t>
            </a:r>
            <a:endParaRPr kumimoji="0" lang="zh-CN" altLang="en-US" sz="2000" b="1" i="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94318" y="1084457"/>
          <a:ext cx="9615805" cy="3640455"/>
        </p:xfrm>
        <a:graphic>
          <a:graphicData uri="http://schemas.openxmlformats.org/drawingml/2006/table">
            <a:tbl>
              <a:tblPr/>
              <a:tblGrid>
                <a:gridCol w="185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名称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时间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提出者/机构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影响描述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GAN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2014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Ian Goodfellow等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最早能生成高质量、逼真结果的网络结构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Transformer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2017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Google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在自然语言处理领域取得明显优势，后被移植到计算机视觉领域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BERT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2019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Google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推出后一年内，基于Transformer的BERT迅速成为英语自然语言学习中无所不在的基线算法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GPT-1,2,3ChatGPT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2018-2022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OpenAI</a:t>
                      </a:r>
                      <a:r>
                        <a:rPr lang="en-US" sz="15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(Microsoft)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GPT-3基于Transformer构架，参数千亿级别的大模型，可以生成以假乱真的文本；ChatGPT能够实现高度细节、详实的文本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DALL-E/DALL-E2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2021-2022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OpenAI (Microsoft)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Text-to-image，文本部分基于GPT-3，图像生成基于扩散模型，输入文本生成多风格、多角度、高质量的图像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等线" charset="0"/>
                          <a:cs typeface="思源黑体 CN ExtraLight" charset="0"/>
                        </a:rPr>
                        <a:t>Stable Diffusion</a:t>
                      </a:r>
                      <a:endParaRPr lang="en-US" altLang="en-US" sz="1300" b="1">
                        <a:solidFill>
                          <a:srgbClr val="FFFFFF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2022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Stability AI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222A35"/>
                          </a:solidFill>
                          <a:latin typeface="等线" charset="0"/>
                          <a:cs typeface="思源黑体 CN ExtraLight" charset="0"/>
                        </a:rPr>
                        <a:t>Text-to-image，生成细节丰富高质量的图片，支持编辑功能，开源了代码和预训练权重，因此获得了巨大的影响力</a:t>
                      </a:r>
                      <a:endParaRPr lang="en-US" altLang="en-US" sz="1300" b="0">
                        <a:solidFill>
                          <a:srgbClr val="222A35"/>
                        </a:solidFill>
                        <a:latin typeface="等线" charset="0"/>
                        <a:ea typeface="思源黑体 CN ExtraLight" charset="0"/>
                      </a:endParaRPr>
                    </a:p>
                  </a:txBody>
                  <a:tcPr marL="54229" marR="54229" marT="1270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0" y="0"/>
            <a:ext cx="7315200" cy="645160"/>
          </a:xfrm>
          <a:prstGeom prst="rect">
            <a:avLst/>
          </a:prstGeom>
          <a:noFill/>
          <a:ln>
            <a:solidFill>
              <a:srgbClr val="174A73"/>
            </a:solidFill>
          </a:ln>
        </p:spPr>
        <p:txBody>
          <a:bodyPr wrap="square" rtlCol="0" anchor="t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sym typeface="微软雅黑" panose="020B0503020204020204" pitchFamily="34" charset="-122"/>
              </a:rPr>
              <a:t>一期项目</a:t>
            </a:r>
            <a:endParaRPr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681" y="929688"/>
            <a:ext cx="10403209" cy="9612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zh-CN" altLang="en-US" sz="2000" b="1" i="0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根据科研发展部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关于聚焦细分领域和近期</a:t>
            </a:r>
            <a:r>
              <a:rPr kumimoji="0" lang="zh-CN" altLang="en-US" sz="2000" b="1" i="0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潘云鹤院士关于跨媒体知识库建设指导思想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，项目一期拟构建面向跨媒体共情交互的情感知识库。</a:t>
            </a:r>
            <a:endParaRPr kumimoji="0" lang="en-US" altLang="zh-CN" sz="2000" b="1" i="0" kern="1200" cap="none" spc="0" normalizeH="0" baseline="0" noProof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3C6613-8D6F-4E0C-A3FA-6A453CB7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00" y="4455984"/>
            <a:ext cx="4248000" cy="2389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F49C238-3E20-417A-8273-B662B1A69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00" y="4373673"/>
            <a:ext cx="4248000" cy="2389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297FA13-74D5-4287-BD0D-3D446B101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00" y="1813920"/>
            <a:ext cx="4248000" cy="2389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5FCE9E-A30A-40A3-8F45-4BA41B77F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86" y="1982833"/>
            <a:ext cx="4248000" cy="24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sym typeface="微软雅黑" panose="020B0503020204020204" pitchFamily="34" charset="-122"/>
              </a:rPr>
              <a:t>一期项目</a:t>
            </a:r>
            <a:r>
              <a:rPr lang="en-US" altLang="zh-CN">
                <a:solidFill>
                  <a:schemeClr val="tx1"/>
                </a:solidFill>
                <a:sym typeface="微软雅黑" panose="020B0503020204020204" pitchFamily="34" charset="-122"/>
              </a:rPr>
              <a:t>-</a:t>
            </a:r>
            <a:r>
              <a:rPr lang="zh-CN" altLang="en-US"/>
              <a:t>面向跨媒体共情交互的情感知识库</a:t>
            </a:r>
            <a:endParaRPr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BED179-1040-4DEC-9AEA-33138820DF98}"/>
              </a:ext>
            </a:extLst>
          </p:cNvPr>
          <p:cNvSpPr txBox="1"/>
          <p:nvPr/>
        </p:nvSpPr>
        <p:spPr>
          <a:xfrm>
            <a:off x="7032000" y="1845000"/>
            <a:ext cx="4824000" cy="4192943"/>
          </a:xfrm>
          <a:prstGeom prst="rect">
            <a:avLst/>
          </a:prstGeom>
          <a:noFill/>
          <a:ln>
            <a:solidFill>
              <a:srgbClr val="174A7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单模态情感知识对齐：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对多源异构情感语义库进行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实体消歧、跨语种对齐等任务，获得较为完善的情感知识库。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跨媒体情感语义对齐：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对不同模态的数据进行联合表征，扩充单模态情感知识库。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跨媒体情感推理：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基于前两步建立的情感库基础上实现关系抽取、推理等任务。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8C076A-83C1-4AD7-95F3-DEC82CA7D464}"/>
              </a:ext>
            </a:extLst>
          </p:cNvPr>
          <p:cNvSpPr/>
          <p:nvPr/>
        </p:nvSpPr>
        <p:spPr>
          <a:xfrm>
            <a:off x="984000" y="12194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构建路线</a:t>
            </a:r>
            <a:endParaRPr lang="zh-CN" altLang="en-US" sz="280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19E3AB-CB5C-47D9-BA9D-74653260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" y="1742672"/>
            <a:ext cx="6194834" cy="43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段落标题1"/>
          <p:cNvSpPr/>
          <p:nvPr/>
        </p:nvSpPr>
        <p:spPr>
          <a:xfrm>
            <a:off x="2784000" y="1773000"/>
            <a:ext cx="48347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一、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战略意义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二、研究目标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三、研究内容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四、预期成果与国际对标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五、资源需求</a:t>
            </a: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0" y="805815"/>
            <a:ext cx="204395" cy="756000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C00000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4141" y="829872"/>
            <a:ext cx="226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3976701" y="5397833"/>
          <a:ext cx="4357601" cy="106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852">
                  <a:extLst>
                    <a:ext uri="{9D8B030D-6E8A-4147-A177-3AD203B41FA5}">
                      <a16:colId xmlns:a16="http://schemas.microsoft.com/office/drawing/2014/main" val="3518440973"/>
                    </a:ext>
                  </a:extLst>
                </a:gridCol>
                <a:gridCol w="2065749">
                  <a:extLst>
                    <a:ext uri="{9D8B030D-6E8A-4147-A177-3AD203B41FA5}">
                      <a16:colId xmlns:a16="http://schemas.microsoft.com/office/drawing/2014/main" val="173169108"/>
                    </a:ext>
                  </a:extLst>
                </a:gridCol>
              </a:tblGrid>
              <a:tr h="14823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800" b="1" dirty="0">
                          <a:latin typeface="+mn-lt"/>
                        </a:rPr>
                        <a:t>多源异构情感词典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84764"/>
                  </a:ext>
                </a:extLst>
              </a:tr>
              <a:tr h="148230">
                <a:tc>
                  <a:txBody>
                    <a:bodyPr/>
                    <a:lstStyle/>
                    <a:p>
                      <a:r>
                        <a:rPr lang="en-US" altLang="zh-CN" sz="800" b="1" dirty="0" err="1">
                          <a:latin typeface="+mn-lt"/>
                        </a:rPr>
                        <a:t>SentiWordNet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GI(General Inquirer)</a:t>
                      </a:r>
                      <a:r>
                        <a:rPr lang="zh-CN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评价词词典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346278"/>
                  </a:ext>
                </a:extLst>
              </a:tr>
              <a:tr h="148230">
                <a:tc>
                  <a:txBody>
                    <a:bodyPr/>
                    <a:lstStyle/>
                    <a:p>
                      <a:r>
                        <a:rPr lang="en-US" altLang="zh-CN" sz="800" b="1" dirty="0" err="1">
                          <a:latin typeface="+mn-lt"/>
                        </a:rPr>
                        <a:t>SenticNet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NTU </a:t>
                      </a:r>
                      <a:r>
                        <a:rPr lang="zh-CN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评价词词典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10119"/>
                  </a:ext>
                </a:extLst>
              </a:tr>
              <a:tr h="148230">
                <a:tc>
                  <a:txBody>
                    <a:bodyPr/>
                    <a:lstStyle/>
                    <a:p>
                      <a:r>
                        <a:rPr lang="en-US" altLang="zh-CN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Cornell</a:t>
                      </a:r>
                      <a:r>
                        <a:rPr lang="zh-CN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影评数据集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OpinionFinder</a:t>
                      </a:r>
                      <a:r>
                        <a:rPr lang="zh-CN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主观词词典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878921"/>
                  </a:ext>
                </a:extLst>
              </a:tr>
              <a:tr h="148230">
                <a:tc>
                  <a:txBody>
                    <a:bodyPr/>
                    <a:lstStyle/>
                    <a:p>
                      <a:r>
                        <a:rPr lang="en-US" altLang="zh-CN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MPQA(Multiple-Perspective QA)</a:t>
                      </a:r>
                      <a:r>
                        <a:rPr lang="zh-CN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库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HowNet</a:t>
                      </a:r>
                      <a:r>
                        <a:rPr lang="en-US" altLang="zh-CN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评价词词典</a:t>
                      </a:r>
                      <a:endParaRPr lang="zh-CN" altLang="en-US" sz="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281739"/>
                  </a:ext>
                </a:extLst>
              </a:tr>
            </a:tbl>
          </a:graphicData>
        </a:graphic>
      </p:graphicFrame>
      <p:sp>
        <p:nvSpPr>
          <p:cNvPr id="30" name="圆角矩形 9"/>
          <p:cNvSpPr/>
          <p:nvPr/>
        </p:nvSpPr>
        <p:spPr>
          <a:xfrm>
            <a:off x="3045648" y="5286965"/>
            <a:ext cx="6379845" cy="130356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sym typeface="微软雅黑" panose="020B0503020204020204" pitchFamily="34" charset="-122"/>
              </a:rPr>
              <a:t>一期项目</a:t>
            </a:r>
            <a:r>
              <a:rPr lang="zh-CN" altLang="en-US">
                <a:solidFill>
                  <a:srgbClr val="C00000"/>
                </a:solidFill>
                <a:sym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rgbClr val="C00000"/>
                </a:solidFill>
                <a:sym typeface="微软雅黑" panose="020B0503020204020204" pitchFamily="34" charset="-122"/>
              </a:rPr>
              <a:t>1.</a:t>
            </a:r>
            <a:r>
              <a:rPr lang="zh-CN" altLang="en-US">
                <a:solidFill>
                  <a:srgbClr val="C00000"/>
                </a:solidFill>
                <a:sym typeface="微软雅黑" panose="020B0503020204020204" pitchFamily="34" charset="-122"/>
              </a:rPr>
              <a:t>单媒体情感</a:t>
            </a:r>
            <a:r>
              <a:rPr lang="zh-CN" altLang="en-US" dirty="0">
                <a:solidFill>
                  <a:srgbClr val="C00000"/>
                </a:solidFill>
                <a:sym typeface="微软雅黑" panose="020B0503020204020204" pitchFamily="34" charset="-122"/>
              </a:rPr>
              <a:t>语义知识库对齐</a:t>
            </a:r>
          </a:p>
        </p:txBody>
      </p:sp>
      <p:sp>
        <p:nvSpPr>
          <p:cNvPr id="29" name="圆角矩形 5"/>
          <p:cNvSpPr/>
          <p:nvPr/>
        </p:nvSpPr>
        <p:spPr>
          <a:xfrm>
            <a:off x="2963290" y="4244300"/>
            <a:ext cx="6379845" cy="908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1" name="圆角矩形 6"/>
          <p:cNvSpPr/>
          <p:nvPr/>
        </p:nvSpPr>
        <p:spPr>
          <a:xfrm>
            <a:off x="3050361" y="3274616"/>
            <a:ext cx="6379845" cy="78920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3" name="圆角矩形 16"/>
          <p:cNvSpPr/>
          <p:nvPr/>
        </p:nvSpPr>
        <p:spPr>
          <a:xfrm>
            <a:off x="3792000" y="4340699"/>
            <a:ext cx="2216290" cy="7029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基于图神经网络的</a:t>
            </a:r>
            <a:endParaRPr lang="en-US" altLang="zh-CN" sz="1600" dirty="0"/>
          </a:p>
          <a:p>
            <a:pPr algn="ctr"/>
            <a:r>
              <a:rPr lang="zh-CN" altLang="en-US" sz="1600" dirty="0"/>
              <a:t>情感语义知识库对齐</a:t>
            </a:r>
          </a:p>
        </p:txBody>
      </p:sp>
      <p:sp>
        <p:nvSpPr>
          <p:cNvPr id="34" name="虚尾箭头 23"/>
          <p:cNvSpPr/>
          <p:nvPr/>
        </p:nvSpPr>
        <p:spPr>
          <a:xfrm rot="16200000">
            <a:off x="6123810" y="5056975"/>
            <a:ext cx="22352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5" name="虚尾箭头 25"/>
          <p:cNvSpPr/>
          <p:nvPr/>
        </p:nvSpPr>
        <p:spPr>
          <a:xfrm rot="16200000">
            <a:off x="6103491" y="1924153"/>
            <a:ext cx="26416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7" name="圆角矩形 27"/>
          <p:cNvSpPr/>
          <p:nvPr/>
        </p:nvSpPr>
        <p:spPr>
          <a:xfrm>
            <a:off x="3072000" y="1035059"/>
            <a:ext cx="6379845" cy="8616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基于图神经网络的单模态情感语义知识库对齐</a:t>
            </a:r>
          </a:p>
        </p:txBody>
      </p:sp>
      <p:sp>
        <p:nvSpPr>
          <p:cNvPr id="39" name="圆角矩形 6"/>
          <p:cNvSpPr/>
          <p:nvPr/>
        </p:nvSpPr>
        <p:spPr>
          <a:xfrm>
            <a:off x="3072000" y="2143898"/>
            <a:ext cx="6379845" cy="7892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1" name="圆角矩形 16"/>
          <p:cNvSpPr/>
          <p:nvPr/>
        </p:nvSpPr>
        <p:spPr>
          <a:xfrm>
            <a:off x="3415919" y="2259882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多源异构情感语义知识对齐</a:t>
            </a:r>
          </a:p>
        </p:txBody>
      </p:sp>
      <p:sp>
        <p:nvSpPr>
          <p:cNvPr id="42" name="虚尾箭头 24"/>
          <p:cNvSpPr/>
          <p:nvPr/>
        </p:nvSpPr>
        <p:spPr>
          <a:xfrm rot="16200000">
            <a:off x="6131341" y="3008636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109646" y="4498435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45853" y="5598600"/>
            <a:ext cx="18182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多源异构情感语义知识库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圆角矩形 16"/>
          <p:cNvSpPr/>
          <p:nvPr/>
        </p:nvSpPr>
        <p:spPr>
          <a:xfrm>
            <a:off x="6515187" y="2269874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构建统一语义关系框架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159929" y="2305930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核心难点</a:t>
            </a:r>
          </a:p>
        </p:txBody>
      </p:sp>
      <p:sp>
        <p:nvSpPr>
          <p:cNvPr id="53" name="圆角矩形 16"/>
          <p:cNvSpPr/>
          <p:nvPr/>
        </p:nvSpPr>
        <p:spPr>
          <a:xfrm>
            <a:off x="3516445" y="3415861"/>
            <a:ext cx="1268258" cy="515728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图卷积网络</a:t>
            </a:r>
          </a:p>
        </p:txBody>
      </p:sp>
      <p:sp>
        <p:nvSpPr>
          <p:cNvPr id="56" name="虚尾箭头 24"/>
          <p:cNvSpPr/>
          <p:nvPr/>
        </p:nvSpPr>
        <p:spPr>
          <a:xfrm rot="16200000">
            <a:off x="6116002" y="4008839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9" name="圆角矩形 14"/>
          <p:cNvSpPr/>
          <p:nvPr/>
        </p:nvSpPr>
        <p:spPr>
          <a:xfrm>
            <a:off x="7707742" y="3400490"/>
            <a:ext cx="1268258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实体对距离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86" y="4340700"/>
            <a:ext cx="1988569" cy="7136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3" y="5350615"/>
            <a:ext cx="4488919" cy="1193117"/>
          </a:xfrm>
          <a:prstGeom prst="rect">
            <a:avLst/>
          </a:prstGeom>
        </p:spPr>
      </p:pic>
      <p:sp>
        <p:nvSpPr>
          <p:cNvPr id="36" name="圆角矩形 14"/>
          <p:cNvSpPr/>
          <p:nvPr/>
        </p:nvSpPr>
        <p:spPr>
          <a:xfrm>
            <a:off x="4911488" y="3400490"/>
            <a:ext cx="1268258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表征学习</a:t>
            </a:r>
          </a:p>
        </p:txBody>
      </p:sp>
      <p:sp>
        <p:nvSpPr>
          <p:cNvPr id="38" name="圆角矩形 14"/>
          <p:cNvSpPr/>
          <p:nvPr/>
        </p:nvSpPr>
        <p:spPr>
          <a:xfrm>
            <a:off x="6306531" y="3400490"/>
            <a:ext cx="1268258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跨语种对齐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50176" y="3460306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6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9"/>
          <p:cNvSpPr/>
          <p:nvPr/>
        </p:nvSpPr>
        <p:spPr>
          <a:xfrm>
            <a:off x="3045648" y="5286965"/>
            <a:ext cx="6379845" cy="130356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三、研究内容</a:t>
            </a:r>
            <a:r>
              <a:rPr lang="en-US" altLang="zh-CN" dirty="0">
                <a:sym typeface="微软雅黑" panose="020B0503020204020204" pitchFamily="34" charset="-122"/>
              </a:rPr>
              <a:t>——</a:t>
            </a:r>
            <a:r>
              <a:rPr lang="en-US" altLang="zh-CN" dirty="0">
                <a:solidFill>
                  <a:srgbClr val="C00000"/>
                </a:solidFill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C00000"/>
                </a:solidFill>
                <a:sym typeface="微软雅黑" panose="020B0503020204020204" pitchFamily="34" charset="-122"/>
              </a:rPr>
              <a:t>跨媒体情感语义对齐</a:t>
            </a:r>
          </a:p>
        </p:txBody>
      </p:sp>
      <p:sp>
        <p:nvSpPr>
          <p:cNvPr id="29" name="圆角矩形 5"/>
          <p:cNvSpPr/>
          <p:nvPr/>
        </p:nvSpPr>
        <p:spPr>
          <a:xfrm>
            <a:off x="2963290" y="4244300"/>
            <a:ext cx="6379845" cy="908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1" name="圆角矩形 6"/>
          <p:cNvSpPr/>
          <p:nvPr/>
        </p:nvSpPr>
        <p:spPr>
          <a:xfrm>
            <a:off x="3050361" y="3274616"/>
            <a:ext cx="6379845" cy="78920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2" name="圆角矩形 14"/>
          <p:cNvSpPr/>
          <p:nvPr/>
        </p:nvSpPr>
        <p:spPr>
          <a:xfrm>
            <a:off x="6617454" y="3419779"/>
            <a:ext cx="2431750" cy="5325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基于无监督训练的多模态跨领域对齐</a:t>
            </a:r>
          </a:p>
        </p:txBody>
      </p:sp>
      <p:sp>
        <p:nvSpPr>
          <p:cNvPr id="33" name="圆角矩形 16"/>
          <p:cNvSpPr/>
          <p:nvPr/>
        </p:nvSpPr>
        <p:spPr>
          <a:xfrm>
            <a:off x="3374561" y="3447036"/>
            <a:ext cx="2723798" cy="5157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基于协同学习的跨媒体情感表征和对齐</a:t>
            </a:r>
          </a:p>
        </p:txBody>
      </p:sp>
      <p:sp>
        <p:nvSpPr>
          <p:cNvPr id="34" name="虚尾箭头 23"/>
          <p:cNvSpPr/>
          <p:nvPr/>
        </p:nvSpPr>
        <p:spPr>
          <a:xfrm rot="16200000">
            <a:off x="6123810" y="5056975"/>
            <a:ext cx="22352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5" name="虚尾箭头 25"/>
          <p:cNvSpPr/>
          <p:nvPr/>
        </p:nvSpPr>
        <p:spPr>
          <a:xfrm rot="16200000">
            <a:off x="6103491" y="1924153"/>
            <a:ext cx="26416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7" name="圆角矩形 27"/>
          <p:cNvSpPr/>
          <p:nvPr/>
        </p:nvSpPr>
        <p:spPr>
          <a:xfrm>
            <a:off x="3072000" y="1035059"/>
            <a:ext cx="6379845" cy="8616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基于协同学习的跨媒体情感语义对齐</a:t>
            </a:r>
          </a:p>
        </p:txBody>
      </p:sp>
      <p:sp>
        <p:nvSpPr>
          <p:cNvPr id="39" name="圆角矩形 6"/>
          <p:cNvSpPr/>
          <p:nvPr/>
        </p:nvSpPr>
        <p:spPr>
          <a:xfrm>
            <a:off x="3072000" y="2143898"/>
            <a:ext cx="6379845" cy="7892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1" name="圆角矩形 16"/>
          <p:cNvSpPr/>
          <p:nvPr/>
        </p:nvSpPr>
        <p:spPr>
          <a:xfrm>
            <a:off x="3415919" y="2259882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缺失模态数据生成</a:t>
            </a:r>
          </a:p>
        </p:txBody>
      </p:sp>
      <p:sp>
        <p:nvSpPr>
          <p:cNvPr id="42" name="虚尾箭头 24"/>
          <p:cNvSpPr/>
          <p:nvPr/>
        </p:nvSpPr>
        <p:spPr>
          <a:xfrm rot="16200000">
            <a:off x="6131341" y="3008636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148149" y="3485979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63721" y="5738691"/>
            <a:ext cx="15325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跨媒体数据</a:t>
            </a:r>
          </a:p>
        </p:txBody>
      </p:sp>
      <p:sp>
        <p:nvSpPr>
          <p:cNvPr id="46" name="圆角矩形 16"/>
          <p:cNvSpPr/>
          <p:nvPr/>
        </p:nvSpPr>
        <p:spPr>
          <a:xfrm>
            <a:off x="6515187" y="2269874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跨模态冲突决策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159929" y="2305930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核心难点</a:t>
            </a:r>
          </a:p>
        </p:txBody>
      </p:sp>
      <p:sp>
        <p:nvSpPr>
          <p:cNvPr id="49" name="圆角矩形 14"/>
          <p:cNvSpPr/>
          <p:nvPr/>
        </p:nvSpPr>
        <p:spPr>
          <a:xfrm>
            <a:off x="6303533" y="4454224"/>
            <a:ext cx="1253120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信息融合</a:t>
            </a:r>
          </a:p>
        </p:txBody>
      </p:sp>
      <p:sp>
        <p:nvSpPr>
          <p:cNvPr id="53" name="圆角矩形 16"/>
          <p:cNvSpPr/>
          <p:nvPr/>
        </p:nvSpPr>
        <p:spPr>
          <a:xfrm>
            <a:off x="3493609" y="4447239"/>
            <a:ext cx="1253120" cy="515728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联合表征</a:t>
            </a:r>
          </a:p>
        </p:txBody>
      </p:sp>
      <p:sp>
        <p:nvSpPr>
          <p:cNvPr id="56" name="虚尾箭头 24"/>
          <p:cNvSpPr/>
          <p:nvPr/>
        </p:nvSpPr>
        <p:spPr>
          <a:xfrm rot="16200000">
            <a:off x="6116002" y="4008839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9" name="圆角矩形 14"/>
          <p:cNvSpPr/>
          <p:nvPr/>
        </p:nvSpPr>
        <p:spPr>
          <a:xfrm>
            <a:off x="4900093" y="4450357"/>
            <a:ext cx="1253120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语义对齐</a:t>
            </a:r>
          </a:p>
        </p:txBody>
      </p:sp>
      <p:sp>
        <p:nvSpPr>
          <p:cNvPr id="61" name="圆角矩形 14"/>
          <p:cNvSpPr/>
          <p:nvPr/>
        </p:nvSpPr>
        <p:spPr>
          <a:xfrm>
            <a:off x="7685902" y="4454224"/>
            <a:ext cx="1253120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领域自适应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AF70B5-24E5-7F5B-B64D-8E5A4E1F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947" y="5439915"/>
            <a:ext cx="1295400" cy="647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EA72C8-9946-C791-BF37-B4489A84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35" y="5379741"/>
            <a:ext cx="790575" cy="8477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5C9A5A-A847-F3CC-CD49-A094F2BB1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809" y="5497065"/>
            <a:ext cx="1266825" cy="533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6315B9-F9CE-66C9-FEB5-BFC511202C52}"/>
              </a:ext>
            </a:extLst>
          </p:cNvPr>
          <p:cNvSpPr txBox="1"/>
          <p:nvPr/>
        </p:nvSpPr>
        <p:spPr>
          <a:xfrm>
            <a:off x="5664992" y="6092118"/>
            <a:ext cx="857310" cy="504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1">
                <a:latin typeface="+mn-ea"/>
              </a:defRPr>
            </a:lvl1pPr>
          </a:lstStyle>
          <a:p>
            <a:r>
              <a:rPr lang="zh-CN" altLang="en-US" dirty="0"/>
              <a:t>语音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985C31-18D4-C500-C843-B214023DF861}"/>
              </a:ext>
            </a:extLst>
          </p:cNvPr>
          <p:cNvSpPr txBox="1"/>
          <p:nvPr/>
        </p:nvSpPr>
        <p:spPr>
          <a:xfrm>
            <a:off x="4050460" y="6092118"/>
            <a:ext cx="857310" cy="504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+mn-ea"/>
              </a:rPr>
              <a:t>图像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9400E4-DE6C-5F92-374A-8547AF7779E3}"/>
              </a:ext>
            </a:extLst>
          </p:cNvPr>
          <p:cNvSpPr txBox="1"/>
          <p:nvPr/>
        </p:nvSpPr>
        <p:spPr>
          <a:xfrm>
            <a:off x="7477385" y="6093000"/>
            <a:ext cx="857310" cy="504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+mn-ea"/>
              </a:rPr>
              <a:t>文本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161AF8-FBFF-7955-B637-DED1918915AC}"/>
              </a:ext>
            </a:extLst>
          </p:cNvPr>
          <p:cNvSpPr txBox="1"/>
          <p:nvPr/>
        </p:nvSpPr>
        <p:spPr>
          <a:xfrm>
            <a:off x="1158554" y="4498435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126865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一期项目：</a:t>
            </a:r>
            <a:r>
              <a:rPr lang="en-US" altLang="zh-CN">
                <a:sym typeface="微软雅黑" panose="020B0503020204020204" pitchFamily="34" charset="-122"/>
              </a:rPr>
              <a:t>3.</a:t>
            </a:r>
            <a:r>
              <a:rPr>
                <a:sym typeface="微软雅黑" panose="020B0503020204020204" pitchFamily="34" charset="-122"/>
              </a:rPr>
              <a:t>跨媒体情感推理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26670" y="2184400"/>
            <a:ext cx="4505960" cy="3423285"/>
            <a:chOff x="639" y="3815"/>
            <a:chExt cx="7096" cy="539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4" y="8080"/>
              <a:ext cx="1550" cy="1126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353" y="6188"/>
              <a:ext cx="1023" cy="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爆炸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5742" y="4920"/>
              <a:ext cx="976" cy="9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家破人亡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1623" y="4944"/>
              <a:ext cx="1051" cy="9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恐怖袭击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1102" y="7280"/>
              <a:ext cx="921" cy="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逃跑</a:t>
              </a:r>
            </a:p>
          </p:txBody>
        </p:sp>
        <p:cxnSp>
          <p:nvCxnSpPr>
            <p:cNvPr id="25" name="直接连接符 24"/>
            <p:cNvCxnSpPr>
              <a:stCxn id="4" idx="1"/>
              <a:endCxn id="2" idx="5"/>
            </p:cNvCxnSpPr>
            <p:nvPr/>
          </p:nvCxnSpPr>
          <p:spPr>
            <a:xfrm flipH="1" flipV="1">
              <a:off x="2520" y="5745"/>
              <a:ext cx="983" cy="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733" y="5402"/>
              <a:ext cx="1187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/>
                <a:t>Causes of </a:t>
              </a:r>
              <a:endParaRPr lang="zh-CN" altLang="en-US" sz="1000"/>
            </a:p>
          </p:txBody>
        </p:sp>
        <p:cxnSp>
          <p:nvCxnSpPr>
            <p:cNvPr id="33" name="直接连接符 32"/>
            <p:cNvCxnSpPr>
              <a:stCxn id="4" idx="7"/>
              <a:endCxn id="5" idx="2"/>
            </p:cNvCxnSpPr>
            <p:nvPr/>
          </p:nvCxnSpPr>
          <p:spPr>
            <a:xfrm flipV="1">
              <a:off x="4226" y="5408"/>
              <a:ext cx="1516" cy="9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226" y="5631"/>
              <a:ext cx="1142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/>
                <a:t>Effects of </a:t>
              </a:r>
              <a:endParaRPr lang="zh-CN" altLang="en-US" sz="1000"/>
            </a:p>
          </p:txBody>
        </p:sp>
        <p:cxnSp>
          <p:nvCxnSpPr>
            <p:cNvPr id="35" name="直接连接符 34"/>
            <p:cNvCxnSpPr>
              <a:stCxn id="4" idx="2"/>
              <a:endCxn id="23" idx="7"/>
            </p:cNvCxnSpPr>
            <p:nvPr/>
          </p:nvCxnSpPr>
          <p:spPr>
            <a:xfrm flipH="1">
              <a:off x="1888" y="6643"/>
              <a:ext cx="1464" cy="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432" y="6813"/>
              <a:ext cx="1710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/>
                <a:t>Is a</a:t>
              </a:r>
              <a:r>
                <a:rPr lang="zh-CN" altLang="en-US" sz="1000"/>
                <a:t> </a:t>
              </a:r>
              <a:r>
                <a:rPr lang="en-US" altLang="zh-CN" sz="1000"/>
                <a:t>subevent of </a:t>
              </a:r>
              <a:endParaRPr lang="zh-CN" altLang="en-US" sz="1000"/>
            </a:p>
          </p:txBody>
        </p:sp>
        <p:sp>
          <p:nvSpPr>
            <p:cNvPr id="37" name="椭圆 36"/>
            <p:cNvSpPr/>
            <p:nvPr/>
          </p:nvSpPr>
          <p:spPr>
            <a:xfrm>
              <a:off x="4061" y="8070"/>
              <a:ext cx="1050" cy="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爆燃</a:t>
              </a:r>
            </a:p>
          </p:txBody>
        </p:sp>
        <p:cxnSp>
          <p:nvCxnSpPr>
            <p:cNvPr id="38" name="直接连接符 37"/>
            <p:cNvCxnSpPr>
              <a:stCxn id="4" idx="5"/>
              <a:endCxn id="37" idx="0"/>
            </p:cNvCxnSpPr>
            <p:nvPr/>
          </p:nvCxnSpPr>
          <p:spPr>
            <a:xfrm>
              <a:off x="4226" y="6964"/>
              <a:ext cx="360" cy="1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4222" y="7166"/>
              <a:ext cx="1207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/>
                <a:t>synonyms </a:t>
              </a:r>
              <a:endParaRPr lang="zh-CN" altLang="en-US" sz="10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5859" y="6413"/>
              <a:ext cx="1036" cy="10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着火</a:t>
              </a:r>
            </a:p>
          </p:txBody>
        </p:sp>
        <p:cxnSp>
          <p:nvCxnSpPr>
            <p:cNvPr id="41" name="直接连接符 40"/>
            <p:cNvCxnSpPr>
              <a:stCxn id="4" idx="6"/>
              <a:endCxn id="40" idx="2"/>
            </p:cNvCxnSpPr>
            <p:nvPr/>
          </p:nvCxnSpPr>
          <p:spPr>
            <a:xfrm>
              <a:off x="4376" y="6643"/>
              <a:ext cx="1483" cy="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588" y="6377"/>
              <a:ext cx="1384" cy="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/>
                <a:t>Subevent of </a:t>
              </a:r>
              <a:endParaRPr lang="zh-CN" altLang="en-US" sz="1000"/>
            </a:p>
          </p:txBody>
        </p:sp>
        <p:cxnSp>
          <p:nvCxnSpPr>
            <p:cNvPr id="43" name="直接连接符 42"/>
            <p:cNvCxnSpPr>
              <a:endCxn id="4" idx="0"/>
            </p:cNvCxnSpPr>
            <p:nvPr/>
          </p:nvCxnSpPr>
          <p:spPr>
            <a:xfrm>
              <a:off x="3754" y="3890"/>
              <a:ext cx="110" cy="22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2" y="7554"/>
              <a:ext cx="1743" cy="1111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" y="3815"/>
              <a:ext cx="1682" cy="955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8" y="3992"/>
              <a:ext cx="1035" cy="864"/>
            </a:xfrm>
            <a:prstGeom prst="rect">
              <a:avLst/>
            </a:prstGeom>
          </p:spPr>
        </p:pic>
        <p:sp>
          <p:nvSpPr>
            <p:cNvPr id="48" name="圆角矩形 47"/>
            <p:cNvSpPr/>
            <p:nvPr/>
          </p:nvSpPr>
          <p:spPr>
            <a:xfrm>
              <a:off x="6727" y="5033"/>
              <a:ext cx="793" cy="59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ln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  <a:alpha val="40000"/>
                      </a:schemeClr>
                    </a:outerShdw>
                  </a:effectLst>
                </a:rPr>
                <a:t>悲伤</a:t>
              </a: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639" y="8223"/>
              <a:ext cx="793" cy="59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  <a:alpha val="40000"/>
                      </a:schemeClr>
                    </a:outerShdw>
                  </a:effectLst>
                </a:rPr>
                <a:t>恐惧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6943" y="6871"/>
              <a:ext cx="793" cy="59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  <a:alpha val="40000"/>
                      </a:schemeClr>
                    </a:outerShdw>
                  </a:effectLst>
                </a:rPr>
                <a:t>恐惧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919" y="4722"/>
              <a:ext cx="793" cy="59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  <a:alpha val="40000"/>
                      </a:schemeClr>
                    </a:outerShdw>
                  </a:effectLst>
                </a:rPr>
                <a:t>愤怒</a:t>
              </a: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212850" y="1423035"/>
            <a:ext cx="2468880" cy="5530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000">
                <a:ln>
                  <a:noFill/>
                </a:ln>
                <a:sym typeface="微软雅黑" panose="020B0503020204020204" pitchFamily="34" charset="-122"/>
              </a:rPr>
              <a:t>跨媒体</a:t>
            </a:r>
            <a:r>
              <a:rPr lang="zh-CN" sz="2000">
                <a:ln>
                  <a:noFill/>
                </a:ln>
                <a:sym typeface="微软雅黑" panose="020B0503020204020204" pitchFamily="34" charset="-122"/>
              </a:rPr>
              <a:t>情感事理图谱</a:t>
            </a:r>
          </a:p>
        </p:txBody>
      </p:sp>
      <p:sp>
        <p:nvSpPr>
          <p:cNvPr id="54" name="圆角矩形 9"/>
          <p:cNvSpPr/>
          <p:nvPr/>
        </p:nvSpPr>
        <p:spPr>
          <a:xfrm>
            <a:off x="6266585" y="5300980"/>
            <a:ext cx="5716905" cy="1303655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5" name="圆角矩形 5"/>
          <p:cNvSpPr/>
          <p:nvPr/>
        </p:nvSpPr>
        <p:spPr>
          <a:xfrm>
            <a:off x="6225945" y="4138930"/>
            <a:ext cx="5730240" cy="9086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6" name="圆角矩形 6"/>
          <p:cNvSpPr/>
          <p:nvPr/>
        </p:nvSpPr>
        <p:spPr>
          <a:xfrm>
            <a:off x="6192925" y="3132455"/>
            <a:ext cx="5803900" cy="7893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圆角矩形 8"/>
          <p:cNvSpPr/>
          <p:nvPr/>
        </p:nvSpPr>
        <p:spPr>
          <a:xfrm>
            <a:off x="7644535" y="4326890"/>
            <a:ext cx="1068705" cy="5657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论元抽取</a:t>
            </a:r>
          </a:p>
        </p:txBody>
      </p:sp>
      <p:sp>
        <p:nvSpPr>
          <p:cNvPr id="58" name="圆角矩形 11"/>
          <p:cNvSpPr/>
          <p:nvPr/>
        </p:nvSpPr>
        <p:spPr>
          <a:xfrm>
            <a:off x="6367550" y="4338955"/>
            <a:ext cx="1143000" cy="5702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实体识别</a:t>
            </a:r>
          </a:p>
        </p:txBody>
      </p:sp>
      <p:sp>
        <p:nvSpPr>
          <p:cNvPr id="59" name="圆角矩形 14"/>
          <p:cNvSpPr/>
          <p:nvPr/>
        </p:nvSpPr>
        <p:spPr>
          <a:xfrm>
            <a:off x="6474082" y="3242974"/>
            <a:ext cx="2431750" cy="5325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多模态图自编码器</a:t>
            </a:r>
          </a:p>
        </p:txBody>
      </p:sp>
      <p:sp>
        <p:nvSpPr>
          <p:cNvPr id="61" name="虚尾箭头 23"/>
          <p:cNvSpPr/>
          <p:nvPr/>
        </p:nvSpPr>
        <p:spPr>
          <a:xfrm rot="16200000">
            <a:off x="9060136" y="5039833"/>
            <a:ext cx="22352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62" name="虚尾箭头 24"/>
          <p:cNvSpPr/>
          <p:nvPr/>
        </p:nvSpPr>
        <p:spPr>
          <a:xfrm rot="16200000">
            <a:off x="9033106" y="3846570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63" name="虚尾箭头 25"/>
          <p:cNvSpPr/>
          <p:nvPr/>
        </p:nvSpPr>
        <p:spPr>
          <a:xfrm rot="16200000">
            <a:off x="9013466" y="1941298"/>
            <a:ext cx="26416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64" name="圆角矩形 27"/>
          <p:cNvSpPr/>
          <p:nvPr/>
        </p:nvSpPr>
        <p:spPr>
          <a:xfrm>
            <a:off x="6214515" y="1052830"/>
            <a:ext cx="5752465" cy="8616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基于事理图谱的跨媒体情感推理</a:t>
            </a:r>
            <a:endParaRPr lang="zh-CN" altLang="en-US" sz="2400" b="1" dirty="0">
              <a:solidFill>
                <a:srgbClr val="262626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16" y="5644829"/>
            <a:ext cx="1305405" cy="852139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6367023" y="5221650"/>
            <a:ext cx="2755843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跨媒体情感事理图谱</a:t>
            </a:r>
          </a:p>
        </p:txBody>
      </p:sp>
      <p:sp>
        <p:nvSpPr>
          <p:cNvPr id="67" name="圆柱形 66"/>
          <p:cNvSpPr/>
          <p:nvPr/>
        </p:nvSpPr>
        <p:spPr>
          <a:xfrm>
            <a:off x="9611669" y="5644501"/>
            <a:ext cx="2072029" cy="767973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/>
              <a:t>跨媒体数据</a:t>
            </a:r>
          </a:p>
        </p:txBody>
      </p:sp>
      <p:sp>
        <p:nvSpPr>
          <p:cNvPr id="69" name="圆角矩形 6"/>
          <p:cNvSpPr/>
          <p:nvPr/>
        </p:nvSpPr>
        <p:spPr>
          <a:xfrm>
            <a:off x="6192925" y="2168525"/>
            <a:ext cx="5807075" cy="7893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0" name="圆角矩形 16"/>
          <p:cNvSpPr/>
          <p:nvPr/>
        </p:nvSpPr>
        <p:spPr>
          <a:xfrm>
            <a:off x="9313950" y="2296795"/>
            <a:ext cx="2431415" cy="546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可解释的情感推理</a:t>
            </a:r>
          </a:p>
        </p:txBody>
      </p:sp>
      <p:sp>
        <p:nvSpPr>
          <p:cNvPr id="71" name="虚尾箭头 24"/>
          <p:cNvSpPr/>
          <p:nvPr/>
        </p:nvSpPr>
        <p:spPr>
          <a:xfrm rot="16200000">
            <a:off x="9062955" y="2866428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73" name="圆角矩形 16"/>
          <p:cNvSpPr/>
          <p:nvPr/>
        </p:nvSpPr>
        <p:spPr>
          <a:xfrm>
            <a:off x="6474230" y="2299335"/>
            <a:ext cx="2211705" cy="546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ym typeface="+mn-ea"/>
              </a:rPr>
              <a:t>异构上下文信息的融合推理</a:t>
            </a:r>
            <a:endParaRPr lang="zh-CN" altLang="en-US" sz="1600" dirty="0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8"/>
          <a:srcRect t="13897" b="20619"/>
          <a:stretch>
            <a:fillRect/>
          </a:stretch>
        </p:blipFill>
        <p:spPr>
          <a:xfrm>
            <a:off x="3823335" y="2455545"/>
            <a:ext cx="878205" cy="38989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5071515" y="4299585"/>
            <a:ext cx="1194435" cy="60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多模态事件抽取</a:t>
            </a:r>
          </a:p>
        </p:txBody>
      </p:sp>
      <p:sp>
        <p:nvSpPr>
          <p:cNvPr id="76" name="圆角矩形 8"/>
          <p:cNvSpPr/>
          <p:nvPr/>
        </p:nvSpPr>
        <p:spPr>
          <a:xfrm>
            <a:off x="10038485" y="4310380"/>
            <a:ext cx="1662430" cy="5657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事件关系抽取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826406" y="3192145"/>
            <a:ext cx="1366520" cy="60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多模态事件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关联推理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圆角矩形 11"/>
          <p:cNvSpPr/>
          <p:nvPr/>
        </p:nvSpPr>
        <p:spPr>
          <a:xfrm>
            <a:off x="8814840" y="4338955"/>
            <a:ext cx="1143000" cy="5702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事件识别</a:t>
            </a:r>
          </a:p>
        </p:txBody>
      </p:sp>
      <p:sp>
        <p:nvSpPr>
          <p:cNvPr id="79" name="圆角矩形 14"/>
          <p:cNvSpPr/>
          <p:nvPr/>
        </p:nvSpPr>
        <p:spPr>
          <a:xfrm>
            <a:off x="9332217" y="3278534"/>
            <a:ext cx="2431750" cy="5325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多模态图因果推理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5087708" y="2389505"/>
            <a:ext cx="1194435" cy="60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核心难点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5072150" y="5732780"/>
            <a:ext cx="1194435" cy="60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段落标题1"/>
          <p:cNvSpPr/>
          <p:nvPr/>
        </p:nvSpPr>
        <p:spPr>
          <a:xfrm>
            <a:off x="2784000" y="1773000"/>
            <a:ext cx="4834796" cy="3421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一、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战略意义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二、研究目标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、预期成果与国际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对标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、资源需求</a:t>
            </a: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0" y="805815"/>
            <a:ext cx="204395" cy="756000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C00000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4141" y="829872"/>
            <a:ext cx="226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五、资源需求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000" y="1989000"/>
            <a:ext cx="11267210" cy="2547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项目经费：</a:t>
            </a:r>
            <a:r>
              <a:rPr lang="en-US" altLang="zh-CN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en-US" altLang="zh-CN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数据集构建</a:t>
            </a:r>
            <a:r>
              <a:rPr lang="en-US" altLang="zh-CN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万，计算资源</a:t>
            </a:r>
            <a:r>
              <a:rPr lang="en-US" altLang="zh-CN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万）</a:t>
            </a:r>
            <a:endParaRPr lang="en-US" altLang="zh-CN" sz="28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合作团队：</a:t>
            </a:r>
            <a:r>
              <a:rPr lang="zh-CN" altLang="zh-CN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知识工程研究中心、大</a:t>
            </a:r>
            <a:r>
              <a:rPr lang="zh-CN" altLang="zh-CN" sz="28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数据研究中心</a:t>
            </a:r>
            <a:endParaRPr lang="en-US" altLang="zh-CN" sz="28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设施</a:t>
            </a:r>
            <a:r>
              <a:rPr lang="zh-CN" altLang="en-US" sz="28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资源：信息化中心计算资源</a:t>
            </a:r>
            <a:endParaRPr lang="en-US" altLang="zh-CN" sz="28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315200" cy="645160"/>
          </a:xfrm>
          <a:prstGeom prst="rect">
            <a:avLst/>
          </a:prstGeom>
          <a:noFill/>
          <a:ln>
            <a:solidFill>
              <a:srgbClr val="174A73"/>
            </a:solidFill>
          </a:ln>
        </p:spPr>
        <p:txBody>
          <a:bodyPr wrap="square" rtlCol="0" anchor="t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微软雅黑" panose="020B0503020204020204" pitchFamily="34" charset="-122"/>
              </a:rPr>
              <a:t>之江十问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4" name="标题 6"/>
          <p:cNvSpPr>
            <a:spLocks noGrp="1"/>
          </p:cNvSpPr>
          <p:nvPr/>
        </p:nvSpPr>
        <p:spPr>
          <a:xfrm>
            <a:off x="394555" y="877075"/>
            <a:ext cx="5557445" cy="577142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sz="2000" dirty="0">
                <a:sym typeface="微软雅黑" panose="020B0503020204020204" pitchFamily="34" charset="-122"/>
              </a:rPr>
              <a:t>1</a:t>
            </a:r>
            <a:r>
              <a:rPr sz="2000" dirty="0">
                <a:sym typeface="微软雅黑" panose="020B0503020204020204" pitchFamily="34" charset="-122"/>
              </a:rPr>
              <a:t>、</a:t>
            </a:r>
            <a:r>
              <a:rPr sz="2000">
                <a:sym typeface="微软雅黑" panose="020B0503020204020204" pitchFamily="34" charset="-122"/>
              </a:rPr>
              <a:t>研究有什么重要国家战略价值吗？</a:t>
            </a:r>
            <a:endParaRPr lang="en-US" altLang="zh-CN" sz="2000">
              <a:sym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sym typeface="微软雅黑" panose="020B0503020204020204" pitchFamily="34" charset="-122"/>
              </a:rPr>
              <a:t>服务经济主战场</a:t>
            </a:r>
            <a:r>
              <a:rPr lang="zh-CN" altLang="en-US" sz="2000">
                <a:solidFill>
                  <a:schemeClr val="tx1"/>
                </a:solidFill>
                <a:sym typeface="微软雅黑" panose="020B0503020204020204" pitchFamily="34" charset="-122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/>
              <a:t>AIGC</a:t>
            </a:r>
            <a:r>
              <a:rPr lang="zh-CN" altLang="zh-CN" sz="2000" dirty="0"/>
              <a:t>的跨媒体生成必然引领下一代人机交互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新</a:t>
            </a:r>
            <a:r>
              <a:rPr lang="zh-CN" altLang="zh-CN" sz="2000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模式，</a:t>
            </a:r>
            <a:r>
              <a:rPr lang="zh-CN" altLang="zh-CN" sz="2000" dirty="0"/>
              <a:t>为实现社会经济高质量发展和产业升级</a:t>
            </a:r>
            <a:r>
              <a:rPr lang="zh-CN" altLang="zh-CN" sz="2000" dirty="0">
                <a:solidFill>
                  <a:srgbClr val="C00000"/>
                </a:solidFill>
              </a:rPr>
              <a:t>提供动力引擎。</a:t>
            </a:r>
            <a:endParaRPr lang="zh-CN" altLang="en-US" sz="2000" dirty="0">
              <a:solidFill>
                <a:srgbClr val="C00000"/>
              </a:solidFill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ym typeface="微软雅黑" panose="020B0503020204020204" pitchFamily="34" charset="-122"/>
              </a:rPr>
              <a:t>2</a:t>
            </a:r>
            <a:r>
              <a:rPr sz="2000" dirty="0">
                <a:sym typeface="微软雅黑" panose="020B0503020204020204" pitchFamily="34" charset="-122"/>
              </a:rPr>
              <a:t>、在科技进步和技术创新上有什么原创性吗？</a:t>
            </a:r>
            <a:endParaRPr lang="en-US" altLang="zh-CN" sz="2000" dirty="0"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首个</a:t>
            </a:r>
            <a:r>
              <a:rPr lang="zh-CN" altLang="en-US" sz="2000" dirty="0">
                <a:sym typeface="微软雅黑" panose="020B0503020204020204" pitchFamily="34" charset="-122"/>
              </a:rPr>
              <a:t>跨媒体情感知识库。</a:t>
            </a:r>
          </a:p>
          <a:p>
            <a:r>
              <a:rPr lang="en-US" altLang="zh-CN" sz="2000" dirty="0">
                <a:sym typeface="微软雅黑" panose="020B0503020204020204" pitchFamily="34" charset="-122"/>
              </a:rPr>
              <a:t>3</a:t>
            </a:r>
            <a:r>
              <a:rPr sz="2000" dirty="0">
                <a:sym typeface="微软雅黑" panose="020B0503020204020204" pitchFamily="34" charset="-122"/>
              </a:rPr>
              <a:t>、研究成果在国内外水平怎么样？</a:t>
            </a:r>
            <a:endParaRPr lang="en-US" altLang="zh-CN" sz="2000" dirty="0"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ym typeface="微软雅黑" panose="020B0503020204020204" pitchFamily="34" charset="-122"/>
              </a:rPr>
              <a:t>跨媒体情感知识库目前在国内外尚处于</a:t>
            </a:r>
            <a:r>
              <a:rPr lang="zh-CN" altLang="en-US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空白</a:t>
            </a:r>
            <a:r>
              <a:rPr lang="zh-CN" altLang="en-US" sz="2000" dirty="0">
                <a:sym typeface="微软雅黑" panose="020B0503020204020204" pitchFamily="34" charset="-122"/>
              </a:rPr>
              <a:t>阶段。</a:t>
            </a:r>
            <a:endParaRPr sz="2000" dirty="0"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ym typeface="微软雅黑" panose="020B0503020204020204" pitchFamily="34" charset="-122"/>
              </a:rPr>
              <a:t>4</a:t>
            </a:r>
            <a:r>
              <a:rPr sz="2000" dirty="0">
                <a:sym typeface="微软雅黑" panose="020B0503020204020204" pitchFamily="34" charset="-122"/>
              </a:rPr>
              <a:t>、研究和实验室的主攻方向一致吗？</a:t>
            </a:r>
            <a:endParaRPr lang="en-US" altLang="zh-CN" sz="2000" dirty="0"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ym typeface="微软雅黑" panose="020B0503020204020204" pitchFamily="34" charset="-122"/>
              </a:rPr>
              <a:t>可为</a:t>
            </a:r>
            <a:r>
              <a:rPr lang="zh-CN" altLang="en-US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类人智能国家任务</a:t>
            </a:r>
            <a:r>
              <a:rPr lang="zh-CN" altLang="en-US" sz="2000" dirty="0">
                <a:sym typeface="微软雅黑" panose="020B0503020204020204" pitchFamily="34" charset="-122"/>
              </a:rPr>
              <a:t>提供支撑。</a:t>
            </a:r>
            <a:endParaRPr sz="2000" dirty="0"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ym typeface="微软雅黑" panose="020B0503020204020204" pitchFamily="34" charset="-122"/>
              </a:rPr>
              <a:t>5</a:t>
            </a:r>
            <a:r>
              <a:rPr sz="2000" dirty="0">
                <a:sym typeface="微软雅黑" panose="020B0503020204020204" pitchFamily="34" charset="-122"/>
              </a:rPr>
              <a:t>、为什么认为研究会成功？</a:t>
            </a:r>
            <a:endParaRPr lang="en-US" altLang="zh-CN" sz="2000" dirty="0"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ym typeface="微软雅黑" panose="020B0503020204020204" pitchFamily="34" charset="-122"/>
              </a:rPr>
              <a:t>基于现有单模态情感知识库完成跨媒体情感知识库构建，</a:t>
            </a:r>
            <a:r>
              <a:rPr lang="zh-CN" altLang="en-US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具有较强的技术可行性；</a:t>
            </a:r>
            <a:r>
              <a:rPr lang="zh-CN" altLang="en-US" sz="2000" dirty="0">
                <a:sym typeface="微软雅黑" panose="020B0503020204020204" pitchFamily="34" charset="-122"/>
              </a:rPr>
              <a:t>且跨媒体智能中心项目组在跨媒体数据集构建、算法和模型创新上</a:t>
            </a:r>
            <a:r>
              <a:rPr lang="zh-CN" altLang="zh-CN" sz="2000" dirty="0">
                <a:solidFill>
                  <a:srgbClr val="C00000"/>
                </a:solidFill>
              </a:rPr>
              <a:t>有着较强的研究成果</a:t>
            </a:r>
            <a:r>
              <a:rPr lang="zh-CN" altLang="zh-CN" sz="2000">
                <a:solidFill>
                  <a:srgbClr val="C00000"/>
                </a:solidFill>
              </a:rPr>
              <a:t>积累</a:t>
            </a:r>
            <a:r>
              <a:rPr lang="zh-CN" altLang="en-US" sz="2000"/>
              <a:t>。</a:t>
            </a:r>
            <a:endParaRPr lang="en-US" altLang="zh-CN" sz="2000"/>
          </a:p>
          <a:p>
            <a:r>
              <a:rPr lang="en-US" altLang="zh-CN" sz="2000">
                <a:sym typeface="微软雅黑" panose="020B0503020204020204" pitchFamily="34" charset="-122"/>
              </a:rPr>
              <a:t>6</a:t>
            </a:r>
            <a:r>
              <a:rPr lang="zh-CN" altLang="en-US" sz="2000">
                <a:sym typeface="微软雅黑" panose="020B0503020204020204" pitchFamily="34" charset="-122"/>
              </a:rPr>
              <a:t>、研究成果能用在什么地方？</a:t>
            </a:r>
          </a:p>
          <a:p>
            <a:r>
              <a:rPr lang="zh-CN" altLang="en-US" sz="2000">
                <a:sym typeface="微软雅黑" panose="020B0503020204020204" pitchFamily="34" charset="-122"/>
              </a:rPr>
              <a:t>可用于</a:t>
            </a:r>
            <a:r>
              <a:rPr lang="zh-CN" altLang="en-US" sz="2000">
                <a:solidFill>
                  <a:srgbClr val="C00000"/>
                </a:solidFill>
                <a:sym typeface="微软雅黑" panose="020B0503020204020204" pitchFamily="34" charset="-122"/>
              </a:rPr>
              <a:t>跨媒体人机交互</a:t>
            </a:r>
            <a:r>
              <a:rPr lang="zh-CN" altLang="en-US" sz="2000">
                <a:sym typeface="微软雅黑" panose="020B0503020204020204" pitchFamily="34" charset="-122"/>
              </a:rPr>
              <a:t>，如教育机器人、陪护机器人、导览机器人等。</a:t>
            </a:r>
            <a:endParaRPr sz="2000" dirty="0"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CBFD9B-0B6C-48A3-91FE-04C30432B852}"/>
              </a:ext>
            </a:extLst>
          </p:cNvPr>
          <p:cNvSpPr/>
          <p:nvPr/>
        </p:nvSpPr>
        <p:spPr>
          <a:xfrm>
            <a:off x="6121582" y="708409"/>
            <a:ext cx="5482693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、研究成果有什么显示</a:t>
            </a:r>
            <a:r>
              <a:rPr lang="zh-CN" altLang="en-US" sz="20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度？</a:t>
            </a:r>
            <a:endParaRPr lang="en-US" altLang="zh-CN" sz="2000" b="1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将完成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首个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跨媒体情感知识库构建，实现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具有推理能力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的跨媒体人机交互，推进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</a:t>
            </a:r>
            <a:r>
              <a:rPr lang="zh-CN" altLang="en-US" sz="20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智能的发展，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登顶人工智能的高峰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抢占人机智能的技术</a:t>
            </a:r>
            <a:r>
              <a:rPr lang="zh-CN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制高点</a:t>
            </a:r>
            <a:r>
              <a:rPr lang="zh-CN" altLang="en-US" sz="20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、研究牵头人有足够的热情和能力完成研究吗？</a:t>
            </a:r>
          </a:p>
          <a:p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研究牵头人</a:t>
            </a: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年至今任之江实验室人工智能研究院跨媒体智能</a:t>
            </a:r>
            <a:r>
              <a:rPr lang="zh-CN" altLang="zh-CN" sz="2000" b="1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计算中心负责人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深耕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多模态情感识别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所主导负责的情感计算平台被列为之江实验室</a:t>
            </a: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重大科研成果培育项目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情感分类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新方法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建设完成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首个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中文多模态对话情感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面向精准情感识别的多模态学习算法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，研发了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之江</a:t>
            </a: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情感安抚系统</a:t>
            </a:r>
            <a:r>
              <a:rPr lang="zh-CN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、研究资源整合情况如何？</a:t>
            </a:r>
          </a:p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项目组将联合大数据中心、知识工程中心完成跨媒体情感知识库构建。</a:t>
            </a: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、研究会花费多少成本和时间？</a:t>
            </a: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3000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万、</a:t>
            </a:r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endParaRPr lang="zh-CN" altLang="en-US" sz="20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未标题11-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199130"/>
            <a:ext cx="12192000" cy="3598545"/>
          </a:xfrm>
          <a:prstGeom prst="rect">
            <a:avLst/>
          </a:prstGeom>
        </p:spPr>
      </p:pic>
      <p:sp>
        <p:nvSpPr>
          <p:cNvPr id="48" name="郑少PPT"/>
          <p:cNvSpPr/>
          <p:nvPr/>
        </p:nvSpPr>
        <p:spPr>
          <a:xfrm>
            <a:off x="1104196" y="2087687"/>
            <a:ext cx="9964488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谢谢！</a:t>
            </a:r>
            <a:endParaRPr 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0" y="6737350"/>
            <a:ext cx="12192000" cy="1206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00" y="6737350"/>
            <a:ext cx="12192000" cy="12065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0" y="1209389"/>
            <a:ext cx="12201560" cy="29596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1891" y="2250605"/>
            <a:ext cx="340821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kern="1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6600" b="1" kern="1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6600" b="1" kern="1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一、战略意义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728" y="3738030"/>
            <a:ext cx="10986508" cy="2124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2757" y="1337337"/>
            <a:ext cx="10986450" cy="2480236"/>
          </a:xfrm>
          <a:prstGeom prst="rect">
            <a:avLst/>
          </a:prstGeom>
          <a:noFill/>
          <a:ln w="9525" cmpd="sng">
            <a:noFill/>
            <a:prstDash val="solid"/>
            <a:miter lim="800000"/>
          </a:ln>
        </p:spPr>
        <p:txBody>
          <a:bodyPr wrap="square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AIGC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是利用人工智能技术自动生成内容的新型生产方式，传统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关注对于现有数据的分析能力，而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AIGC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更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注重创造新事物的能力，是从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“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感知理解世界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”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到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“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生产创造世界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”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的重大进步。按照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生成类别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划分，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AIGC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包括文本生成、音频生成、图像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视频生成。</a:t>
            </a:r>
            <a:r>
              <a:rPr lang="en-US" sz="1600" b="1" u="none" dirty="0" err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ChatGPT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是文本生成的代表性模型之一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sz="16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虽然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不支持图像、语音、视频等跨媒体内容的生成</a:t>
            </a:r>
            <a:r>
              <a:rPr lang="zh-CN" altLang="en-US" sz="16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但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其仅在单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一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媒体生成领域就表现出的巨大潜力，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已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引发了人工智能新一轮浪潮。因此</a:t>
            </a:r>
            <a:r>
              <a:rPr 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AIGC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的跨媒体生成必然引领下一代人机交互模式创新，</a:t>
            </a:r>
            <a:r>
              <a:rPr lang="zh-CN" altLang="en-US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并将引发广泛的生产力和生产关系变革，因此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布局</a:t>
            </a:r>
            <a:r>
              <a:rPr lang="zh-CN" altLang="en-US" sz="16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跨媒体知识库构建</a:t>
            </a:r>
            <a:r>
              <a:rPr lang="zh-CN" sz="1600" b="1" u="none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意义重大。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2728" y="3817604"/>
            <a:ext cx="10986508" cy="2124624"/>
          </a:xfrm>
          <a:prstGeom prst="rect">
            <a:avLst/>
          </a:prstGeom>
          <a:noFill/>
          <a:ln w="9525" cmpd="sng">
            <a:noFill/>
            <a:prstDash val="solid"/>
            <a:miter lim="800000"/>
          </a:ln>
        </p:spPr>
        <p:txBody>
          <a:bodyPr wrap="square" rtlCol="0" anchor="t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600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国务院《新一代人工智能发展规划》中也指出，跨媒体计算是人工智能布局的重要组成部分。现有跨媒体表达主要遵循单媒体表达到多媒体融合的范式，特征学习和逻辑推理两个过程相对割裂，无法综合多源多层次的语义信息以获得统一特征，阻碍了推理和学习过程的相互促进和修正。这类范式缺乏显式知识积累与多级结构理解的过程，同时限制了模型可信度与鲁棒性。为解决上述问题，聚焦世界科技前沿和面向国家经济社会发展重大需求，本项目重点攻关跨媒体知识库关键技术，寻求新的跨媒体学习计算模式，以抢占人机智能的技术制高点，为实现社会经济高质量发展和产业升级提供动力引擎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段落标题1"/>
          <p:cNvSpPr/>
          <p:nvPr/>
        </p:nvSpPr>
        <p:spPr>
          <a:xfrm>
            <a:off x="2784000" y="1773000"/>
            <a:ext cx="48347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一、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战略意义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二、研究目标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三、研究内容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四、预期成果与国际对标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五、资源需求</a:t>
            </a: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0" y="805815"/>
            <a:ext cx="204395" cy="756000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C00000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4141" y="829872"/>
            <a:ext cx="226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二、研究目标</a:t>
            </a:r>
            <a:endParaRPr dirty="0"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1805" y="981000"/>
            <a:ext cx="10408390" cy="5013039"/>
          </a:xfrm>
          <a:prstGeom prst="rect">
            <a:avLst/>
          </a:prstGeom>
          <a:noFill/>
          <a:ln>
            <a:solidFill>
              <a:srgbClr val="174A7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研究目标：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通过跨媒体学习等技术，实现高准确率、高效率地跨媒体实体识别、语义对齐和关联推理，支撑大规模跨媒体知识库的自动化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半自动化构建。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科学问题：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如何解决低资源场景下跨媒体数据标注稀缺的问题？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如何构建跨媒体数据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语义的统一表达？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如何实现低资源下跨媒体知识概念之间的关联推理？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预期成果：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提出一套跨媒体知识库构建方法及框架，发布大规模跨媒体知识库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段落标题1"/>
          <p:cNvSpPr/>
          <p:nvPr/>
        </p:nvSpPr>
        <p:spPr>
          <a:xfrm>
            <a:off x="2784000" y="1773000"/>
            <a:ext cx="4834796" cy="334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一、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战略意义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二、研究目标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、预期成果与国际对标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五、资源需求</a:t>
            </a: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0" y="805815"/>
            <a:ext cx="204395" cy="756000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C00000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4141" y="829872"/>
            <a:ext cx="226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44000" y="1269000"/>
            <a:ext cx="9504000" cy="4548746"/>
          </a:xfrm>
          <a:prstGeom prst="rect">
            <a:avLst/>
          </a:prstGeom>
          <a:noFill/>
          <a:ln>
            <a:solidFill>
              <a:srgbClr val="174A73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以语义为中心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的思想，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针对跨媒体知识库构建中存在的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低资源场景下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跨媒体数据标注稀缺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的问题、</a:t>
            </a:r>
            <a:r>
              <a:rPr lang="zh-CN" altLang="zh-CN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缺乏统一语义表达、关联推理能力差的问题，提出：</a:t>
            </a:r>
            <a:endParaRPr lang="en-US" altLang="zh-CN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基于少样本学习的跨媒体实体抽取及语义标注</a:t>
            </a: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跨媒体多层次语义对齐</a:t>
            </a: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基于多模态异构图网络的跨媒体知识概念关联推理</a:t>
            </a: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实现大规模跨媒体知识库的自动化</a:t>
            </a:r>
            <a:r>
              <a:rPr lang="en-US" altLang="zh-CN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半自动化构建。</a:t>
            </a:r>
            <a:endParaRPr lang="en-US" altLang="zh-CN" sz="2800" b="1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733425" y="436563"/>
            <a:ext cx="10515600" cy="331787"/>
          </a:xfrm>
        </p:spPr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三、</a:t>
            </a:r>
            <a:r>
              <a:rPr lang="zh-CN" altLang="en-US">
                <a:sym typeface="微软雅黑" panose="020B0503020204020204" pitchFamily="34" charset="-122"/>
              </a:rPr>
              <a:t>研究内容</a:t>
            </a:r>
            <a:endParaRPr lang="zh-CN" altLang="en-US" dirty="0">
              <a:solidFill>
                <a:srgbClr val="C00000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9"/>
          <p:cNvSpPr/>
          <p:nvPr/>
        </p:nvSpPr>
        <p:spPr>
          <a:xfrm>
            <a:off x="3045648" y="5286965"/>
            <a:ext cx="6379845" cy="130356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065968" y="5392987"/>
            <a:ext cx="2089204" cy="1038213"/>
            <a:chOff x="1705040" y="3991774"/>
            <a:chExt cx="3526960" cy="2110813"/>
          </a:xfrm>
        </p:grpSpPr>
        <p:graphicFrame>
          <p:nvGraphicFramePr>
            <p:cNvPr id="5" name="图示 4"/>
            <p:cNvGraphicFramePr/>
            <p:nvPr/>
          </p:nvGraphicFramePr>
          <p:xfrm>
            <a:off x="1705040" y="3991774"/>
            <a:ext cx="3526960" cy="21010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699" y="5179515"/>
              <a:ext cx="539450" cy="237106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2496000" y="4234003"/>
              <a:ext cx="692707" cy="661228"/>
              <a:chOff x="364168" y="2204999"/>
              <a:chExt cx="692707" cy="66122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932" y="2204999"/>
                <a:ext cx="320055" cy="33061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459" y="2535613"/>
                <a:ext cx="343416" cy="33061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168" y="2535613"/>
                <a:ext cx="350804" cy="330614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999" y="5759171"/>
              <a:ext cx="343416" cy="343416"/>
            </a:xfrm>
            <a:prstGeom prst="rect">
              <a:avLst/>
            </a:prstGeom>
          </p:spPr>
        </p:pic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三、研究</a:t>
            </a:r>
            <a:r>
              <a:rPr lang="zh-CN" altLang="en-US">
                <a:sym typeface="微软雅黑" panose="020B0503020204020204" pitchFamily="34" charset="-122"/>
              </a:rPr>
              <a:t>内容</a:t>
            </a:r>
            <a:r>
              <a:rPr lang="en-US" altLang="zh-CN">
                <a:sym typeface="微软雅黑" panose="020B0503020204020204" pitchFamily="34" charset="-122"/>
              </a:rPr>
              <a:t>——</a:t>
            </a:r>
            <a:r>
              <a:rPr lang="en-US" altLang="zh-CN">
                <a:solidFill>
                  <a:srgbClr val="C00000"/>
                </a:solidFill>
                <a:sym typeface="微软雅黑" panose="020B0503020204020204" pitchFamily="34" charset="-122"/>
              </a:rPr>
              <a:t>1</a:t>
            </a:r>
            <a:r>
              <a:rPr lang="en-US" altLang="zh-CN" dirty="0">
                <a:solidFill>
                  <a:srgbClr val="C00000"/>
                </a:solidFill>
                <a:sym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C00000"/>
                </a:solidFill>
                <a:sym typeface="微软雅黑" panose="020B0503020204020204" pitchFamily="34" charset="-122"/>
              </a:rPr>
              <a:t>跨媒体实体抽取及语义标注</a:t>
            </a:r>
          </a:p>
        </p:txBody>
      </p:sp>
      <p:sp>
        <p:nvSpPr>
          <p:cNvPr id="29" name="圆角矩形 5"/>
          <p:cNvSpPr/>
          <p:nvPr/>
        </p:nvSpPr>
        <p:spPr>
          <a:xfrm>
            <a:off x="2963290" y="4244300"/>
            <a:ext cx="6379845" cy="908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1" name="圆角矩形 6"/>
          <p:cNvSpPr/>
          <p:nvPr/>
        </p:nvSpPr>
        <p:spPr>
          <a:xfrm>
            <a:off x="3050361" y="3274616"/>
            <a:ext cx="6379845" cy="78920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2" name="圆角矩形 14"/>
          <p:cNvSpPr/>
          <p:nvPr/>
        </p:nvSpPr>
        <p:spPr>
          <a:xfrm>
            <a:off x="6617454" y="3419779"/>
            <a:ext cx="2431750" cy="5325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基于少样本</a:t>
            </a:r>
            <a:r>
              <a:rPr lang="zh-CN" altLang="en-US" sz="1600"/>
              <a:t>学习的跨媒体内容</a:t>
            </a:r>
            <a:r>
              <a:rPr lang="zh-CN" altLang="en-US" sz="1600" dirty="0"/>
              <a:t>自动标注</a:t>
            </a:r>
          </a:p>
        </p:txBody>
      </p:sp>
      <p:sp>
        <p:nvSpPr>
          <p:cNvPr id="33" name="圆角矩形 16"/>
          <p:cNvSpPr/>
          <p:nvPr/>
        </p:nvSpPr>
        <p:spPr>
          <a:xfrm>
            <a:off x="3374561" y="3447036"/>
            <a:ext cx="2723798" cy="5157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基于原型学习的数据筛选</a:t>
            </a:r>
          </a:p>
        </p:txBody>
      </p:sp>
      <p:sp>
        <p:nvSpPr>
          <p:cNvPr id="34" name="虚尾箭头 23"/>
          <p:cNvSpPr/>
          <p:nvPr/>
        </p:nvSpPr>
        <p:spPr>
          <a:xfrm rot="16200000">
            <a:off x="6123810" y="5056975"/>
            <a:ext cx="22352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5" name="虚尾箭头 25"/>
          <p:cNvSpPr/>
          <p:nvPr/>
        </p:nvSpPr>
        <p:spPr>
          <a:xfrm rot="16200000">
            <a:off x="6103491" y="1924153"/>
            <a:ext cx="264160" cy="28384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37" name="圆角矩形 27"/>
          <p:cNvSpPr/>
          <p:nvPr/>
        </p:nvSpPr>
        <p:spPr>
          <a:xfrm>
            <a:off x="3072000" y="1035059"/>
            <a:ext cx="6379845" cy="8616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基于少样本学习的跨媒体实体抽取及语义标注</a:t>
            </a:r>
          </a:p>
        </p:txBody>
      </p:sp>
      <p:sp>
        <p:nvSpPr>
          <p:cNvPr id="39" name="圆角矩形 6"/>
          <p:cNvSpPr/>
          <p:nvPr/>
        </p:nvSpPr>
        <p:spPr>
          <a:xfrm>
            <a:off x="3072000" y="2143898"/>
            <a:ext cx="6379845" cy="7892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1" name="圆角矩形 16"/>
          <p:cNvSpPr/>
          <p:nvPr/>
        </p:nvSpPr>
        <p:spPr>
          <a:xfrm>
            <a:off x="3415919" y="2259882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海量跨媒体数据的实体抽取</a:t>
            </a:r>
          </a:p>
        </p:txBody>
      </p:sp>
      <p:sp>
        <p:nvSpPr>
          <p:cNvPr id="42" name="虚尾箭头 24"/>
          <p:cNvSpPr/>
          <p:nvPr/>
        </p:nvSpPr>
        <p:spPr>
          <a:xfrm rot="16200000">
            <a:off x="6131341" y="3008636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159929" y="3315274"/>
            <a:ext cx="17401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跨媒体实体抽取及语义标注算法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63721" y="5738691"/>
            <a:ext cx="15325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跨媒体数据</a:t>
            </a:r>
          </a:p>
        </p:txBody>
      </p:sp>
      <p:sp>
        <p:nvSpPr>
          <p:cNvPr id="46" name="圆角矩形 16"/>
          <p:cNvSpPr/>
          <p:nvPr/>
        </p:nvSpPr>
        <p:spPr>
          <a:xfrm>
            <a:off x="6515187" y="2269874"/>
            <a:ext cx="2728857" cy="546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精准的自动语义标注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159929" y="2305930"/>
            <a:ext cx="1740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核心难点</a:t>
            </a:r>
          </a:p>
        </p:txBody>
      </p:sp>
      <p:graphicFrame>
        <p:nvGraphicFramePr>
          <p:cNvPr id="48" name="表格 5"/>
          <p:cNvGraphicFramePr>
            <a:graphicFrameLocks noGrp="1"/>
          </p:cNvGraphicFramePr>
          <p:nvPr/>
        </p:nvGraphicFramePr>
        <p:xfrm>
          <a:off x="3292634" y="5481547"/>
          <a:ext cx="3743999" cy="914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0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4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跨媒体数据来源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数量</a:t>
                      </a:r>
                      <a:endParaRPr lang="en-SG" altLang="zh-CN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覆盖面</a:t>
                      </a:r>
                      <a:endParaRPr lang="zh-CN" altLang="en-US" sz="14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质量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专家知识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搜索引擎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圆角矩形 14"/>
          <p:cNvSpPr/>
          <p:nvPr/>
        </p:nvSpPr>
        <p:spPr>
          <a:xfrm>
            <a:off x="6303533" y="4454224"/>
            <a:ext cx="1253120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属性抽取</a:t>
            </a:r>
          </a:p>
        </p:txBody>
      </p:sp>
      <p:sp>
        <p:nvSpPr>
          <p:cNvPr id="53" name="圆角矩形 16"/>
          <p:cNvSpPr/>
          <p:nvPr/>
        </p:nvSpPr>
        <p:spPr>
          <a:xfrm>
            <a:off x="3493609" y="4447239"/>
            <a:ext cx="1253120" cy="515728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语义消岐</a:t>
            </a:r>
          </a:p>
        </p:txBody>
      </p:sp>
      <p:sp>
        <p:nvSpPr>
          <p:cNvPr id="56" name="虚尾箭头 24"/>
          <p:cNvSpPr/>
          <p:nvPr/>
        </p:nvSpPr>
        <p:spPr>
          <a:xfrm rot="16200000">
            <a:off x="6116002" y="4008839"/>
            <a:ext cx="254000" cy="28448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9" name="圆角矩形 14"/>
          <p:cNvSpPr/>
          <p:nvPr/>
        </p:nvSpPr>
        <p:spPr>
          <a:xfrm>
            <a:off x="4900093" y="4450357"/>
            <a:ext cx="1253120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语义相似度</a:t>
            </a:r>
          </a:p>
        </p:txBody>
      </p:sp>
      <p:sp>
        <p:nvSpPr>
          <p:cNvPr id="61" name="圆角矩形 14"/>
          <p:cNvSpPr/>
          <p:nvPr/>
        </p:nvSpPr>
        <p:spPr>
          <a:xfrm>
            <a:off x="7685902" y="4454224"/>
            <a:ext cx="1253120" cy="532510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半监督训练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9" descr="upload_1220474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5" y="1557000"/>
            <a:ext cx="10835307" cy="229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三、研究</a:t>
            </a:r>
            <a:r>
              <a:rPr lang="zh-CN" altLang="en-US">
                <a:sym typeface="微软雅黑" panose="020B0503020204020204" pitchFamily="34" charset="-122"/>
              </a:rPr>
              <a:t>内容</a:t>
            </a:r>
            <a:r>
              <a:rPr lang="en-US" altLang="zh-CN">
                <a:sym typeface="微软雅黑" panose="020B0503020204020204" pitchFamily="34" charset="-122"/>
              </a:rPr>
              <a:t>——</a:t>
            </a:r>
            <a:r>
              <a:rPr lang="en-US" altLang="zh-CN">
                <a:solidFill>
                  <a:srgbClr val="C00000"/>
                </a:solidFill>
                <a:sym typeface="微软雅黑" panose="020B0503020204020204" pitchFamily="34" charset="-122"/>
              </a:rPr>
              <a:t>2.</a:t>
            </a:r>
            <a:r>
              <a:rPr lang="zh-CN" altLang="en-US">
                <a:solidFill>
                  <a:srgbClr val="C00000"/>
                </a:solidFill>
                <a:sym typeface="微软雅黑" panose="020B0503020204020204" pitchFamily="34" charset="-122"/>
              </a:rPr>
              <a:t>跨媒体数据</a:t>
            </a:r>
            <a:r>
              <a:rPr lang="zh-CN" altLang="en-US" dirty="0">
                <a:solidFill>
                  <a:srgbClr val="C00000"/>
                </a:solidFill>
                <a:sym typeface="微软雅黑" panose="020B0503020204020204" pitchFamily="34" charset="-122"/>
              </a:rPr>
              <a:t>语义对齐</a:t>
            </a:r>
            <a:endParaRPr dirty="0">
              <a:solidFill>
                <a:srgbClr val="C00000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箭头: 下 9"/>
          <p:cNvSpPr/>
          <p:nvPr/>
        </p:nvSpPr>
        <p:spPr>
          <a:xfrm rot="16200000">
            <a:off x="8828708" y="1889768"/>
            <a:ext cx="280346" cy="26172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52000" y="1067469"/>
            <a:ext cx="4760800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对象、属性、语义多层级对比学习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2000" y="4448987"/>
            <a:ext cx="4884035" cy="3965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嵌入的跨媒体联合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表征学习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94183" y="5678596"/>
            <a:ext cx="7012468" cy="9411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核心任务：构建多模态数据语义的统一表达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建立跨媒体数据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的多层级语义表述</a:t>
            </a:r>
            <a:endParaRPr lang="en-US" altLang="zh-CN" sz="24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6" y="4290250"/>
            <a:ext cx="3760416" cy="192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552000" y="3854832"/>
            <a:ext cx="8793333" cy="3965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针对对象、属性和语义设计不同的编码器，从而学习不同层级的表示特征。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52000" y="4954196"/>
            <a:ext cx="8793333" cy="3935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先验知识</a:t>
            </a: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嵌入到跨媒体</a:t>
            </a:r>
            <a:r>
              <a:rPr lang="zh-CN" altLang="zh-CN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</a:t>
            </a:r>
            <a:r>
              <a:rPr lang="zh-CN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表征学习中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，丰富训练中的语义信息。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_BEAUTIFY_ZORDER_FLAG_TAG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_BEAUTIFY_ZORDER_FLAG_TAG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_BEAUTIFY_ZORDER_FLAG_TAG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_BEAUTIFY_ZORDER_FLAG_TAG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d700db3-af75-4f51-8d84-5471586154d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_BEAUTIFY_ZORDER_FLAG_TAG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5_郑少PPT">
  <a:themeElements>
    <a:clrScheme name="自定义 1">
      <a:dk1>
        <a:srgbClr val="222A35"/>
      </a:dk1>
      <a:lt1>
        <a:srgbClr val="FFFFFF"/>
      </a:lt1>
      <a:dk2>
        <a:srgbClr val="323E4E"/>
      </a:dk2>
      <a:lt2>
        <a:srgbClr val="E7E6E6"/>
      </a:lt2>
      <a:accent1>
        <a:srgbClr val="203864"/>
      </a:accent1>
      <a:accent2>
        <a:srgbClr val="ED7D31"/>
      </a:accent2>
      <a:accent3>
        <a:srgbClr val="F6CAAA"/>
      </a:accent3>
      <a:accent4>
        <a:srgbClr val="F8DAC3"/>
      </a:accent4>
      <a:accent5>
        <a:srgbClr val="BFBFBF"/>
      </a:accent5>
      <a:accent6>
        <a:srgbClr val="D8D8D8"/>
      </a:accent6>
      <a:hlink>
        <a:srgbClr val="0563C1"/>
      </a:hlink>
      <a:folHlink>
        <a:srgbClr val="954F72"/>
      </a:folHlink>
    </a:clrScheme>
    <a:fontScheme name="0000001 思源黑体">
      <a:majorFont>
        <a:latin typeface="等线 Light"/>
        <a:ea typeface="思源黑体 CN Bold"/>
        <a:cs typeface=""/>
      </a:majorFont>
      <a:minorFont>
        <a:latin typeface="等线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5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174A73"/>
          </a:solidFill>
        </a:ln>
      </a:spPr>
      <a:bodyPr wrap="square" rtlCol="0">
        <a:spAutoFit/>
      </a:bodyPr>
      <a:lstStyle>
        <a:defPPr marL="0" marR="0" indent="0" algn="ctr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郑少PPT">
  <a:themeElements>
    <a:clrScheme name="自定义 78">
      <a:dk1>
        <a:srgbClr val="174A73"/>
      </a:dk1>
      <a:lt1>
        <a:srgbClr val="FFFFFF"/>
      </a:lt1>
      <a:dk2>
        <a:srgbClr val="5F5F5F"/>
      </a:dk2>
      <a:lt2>
        <a:srgbClr val="FFFFFF"/>
      </a:lt2>
      <a:accent1>
        <a:srgbClr val="174A73"/>
      </a:accent1>
      <a:accent2>
        <a:srgbClr val="4CBFA0"/>
      </a:accent2>
      <a:accent3>
        <a:srgbClr val="174A73"/>
      </a:accent3>
      <a:accent4>
        <a:srgbClr val="4CBFA0"/>
      </a:accent4>
      <a:accent5>
        <a:srgbClr val="174A73"/>
      </a:accent5>
      <a:accent6>
        <a:srgbClr val="4CBFA0"/>
      </a:accent6>
      <a:hlink>
        <a:srgbClr val="FFFFFF"/>
      </a:hlink>
      <a:folHlink>
        <a:srgbClr val="FFFFFF"/>
      </a:folHlink>
    </a:clrScheme>
    <a:fontScheme name="cspk1n2s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5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174A73"/>
          </a:solidFill>
        </a:ln>
      </a:spPr>
      <a:bodyPr wrap="square" rtlCol="0">
        <a:spAutoFit/>
      </a:bodyPr>
      <a:lstStyle>
        <a:defPPr marL="0" marR="0" indent="0" algn="ctr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2984</Words>
  <Application>Microsoft Office PowerPoint</Application>
  <PresentationFormat>宽屏</PresentationFormat>
  <Paragraphs>361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等线 Light</vt:lpstr>
      <vt:lpstr>黑体</vt:lpstr>
      <vt:lpstr>思源黑体 CN Bold</vt:lpstr>
      <vt:lpstr>思源黑体 CN ExtraLight</vt:lpstr>
      <vt:lpstr>微软雅黑</vt:lpstr>
      <vt:lpstr>Arial</vt:lpstr>
      <vt:lpstr>Calibri</vt:lpstr>
      <vt:lpstr>Segoe UI Light</vt:lpstr>
      <vt:lpstr>Times New Roman</vt:lpstr>
      <vt:lpstr>Wingdings</vt:lpstr>
      <vt:lpstr>5_郑少PPT</vt:lpstr>
      <vt:lpstr>郑少PPT</vt:lpstr>
      <vt:lpstr>PowerPoint 演示文稿</vt:lpstr>
      <vt:lpstr>PowerPoint 演示文稿</vt:lpstr>
      <vt:lpstr>一、战略意义</vt:lpstr>
      <vt:lpstr>PowerPoint 演示文稿</vt:lpstr>
      <vt:lpstr>二、研究目标</vt:lpstr>
      <vt:lpstr>PowerPoint 演示文稿</vt:lpstr>
      <vt:lpstr>三、研究内容</vt:lpstr>
      <vt:lpstr>三、研究内容——1.跨媒体实体抽取及语义标注</vt:lpstr>
      <vt:lpstr>三、研究内容——2.跨媒体数据语义对齐</vt:lpstr>
      <vt:lpstr>三、研究内容——3.跨媒体知识概念关联推理</vt:lpstr>
      <vt:lpstr>PowerPoint 演示文稿</vt:lpstr>
      <vt:lpstr>四、预期成果与国际对标</vt:lpstr>
      <vt:lpstr>预期成果与国际对标</vt:lpstr>
      <vt:lpstr>四、预期成果与国际对标</vt:lpstr>
      <vt:lpstr>四、预期成果与国际对标</vt:lpstr>
      <vt:lpstr>四、预期成果与国际对标</vt:lpstr>
      <vt:lpstr>四、预期成果与国际对标</vt:lpstr>
      <vt:lpstr>一期项目</vt:lpstr>
      <vt:lpstr>一期项目-面向跨媒体共情交互的情感知识库</vt:lpstr>
      <vt:lpstr>一期项目：1.单媒体情感语义知识库对齐</vt:lpstr>
      <vt:lpstr>三、研究内容——2.跨媒体情感语义对齐</vt:lpstr>
      <vt:lpstr>一期项目：3.跨媒体情感推理</vt:lpstr>
      <vt:lpstr>PowerPoint 演示文稿</vt:lpstr>
      <vt:lpstr>五、资源需求</vt:lpstr>
      <vt:lpstr>之江十问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wujiao</dc:creator>
  <cp:lastModifiedBy>dell</cp:lastModifiedBy>
  <cp:revision>105</cp:revision>
  <cp:lastPrinted>2023-03-05T08:32:20Z</cp:lastPrinted>
  <dcterms:created xsi:type="dcterms:W3CDTF">2023-03-05T08:32:20Z</dcterms:created>
  <dcterms:modified xsi:type="dcterms:W3CDTF">2023-03-06T03:06:43Z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1C8B09BE052C4A3C8B15B23518389693</vt:lpwstr>
  </property>
  <property fmtid="{D5CDD505-2E9C-101B-9397-08002B2CF9AE}" pid="3" name="KSOProductBuildVer">
    <vt:lpwstr>2052-0.0.0.0</vt:lpwstr>
  </property>
</Properties>
</file>